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2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9.xml.rels" ContentType="application/vnd.openxmlformats-package.relationships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8.xml.rels" ContentType="application/vnd.openxmlformats-package.relationships+xml"/>
  <Override PartName="/ppt/slides/_rels/slide13.xml.rels" ContentType="application/vnd.openxmlformats-package.relationships+xml"/>
  <Override PartName="/ppt/slides/_rels/slide37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36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17.png" ContentType="image/png"/>
  <Override PartName="/ppt/media/image3.png" ContentType="image/png"/>
  <Override PartName="/ppt/media/image16.png" ContentType="image/png"/>
  <Override PartName="/ppt/media/image2.png" ContentType="image/png"/>
  <Override PartName="/ppt/media/image15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x="9144000" cy="6858000"/>
  <p:notesSz cx="6797675" cy="987266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rIns="0" tIns="0" bIns="0"/>
          <a:p>
            <a:r>
              <a:rPr lang="fi-FI"/>
              <a:t>Napsauta muokataksesi muistiinpanojen muotoilua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rIns="0" tIns="0" bIns="0"/>
          <a:p>
            <a:r>
              <a:rPr lang="fi-FI"/>
              <a:t>&lt;ylätunniste&gt;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rIns="0" tIns="0" bIns="0"/>
          <a:p>
            <a:pPr algn="r"/>
            <a:r>
              <a:rPr lang="fi-FI"/>
              <a:t>&lt;päivämäärä/kellonaika&gt;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rIns="0" tIns="0" bIns="0" anchor="b"/>
          <a:p>
            <a:r>
              <a:rPr lang="fi-FI"/>
              <a:t>&lt;alatunniste&gt;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rIns="0" tIns="0" bIns="0" anchor="b"/>
          <a:p>
            <a:pPr algn="r"/>
            <a:fld id="{3E2FB907-672D-4EA7-A5A1-0E4219B11E29}" type="slidenum">
              <a:rPr lang="fi-FI"/>
              <a:t>&lt;numero&gt;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05D46FD-AE4F-4905-8377-2E6E96D32E21}" type="slidenum">
              <a:rPr lang="fi-FI" sz="1200"/>
              <a:t>&lt;numero&gt;</a:t>
            </a:fld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D3659C0-39D0-4E03-86FB-E19E9EC4BEE8}" type="slidenum">
              <a:rPr lang="fi-FI" sz="1200"/>
              <a:t>&lt;numero&gt;</a:t>
            </a:fld>
            <a:endParaRPr/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5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8B1FC05-DCB6-46B0-8AE4-CD4455D35CE1}" type="slidenum">
              <a:rPr lang="fi-FI" sz="1200"/>
              <a:t>&lt;numero&gt;</a:t>
            </a:fld>
            <a:endParaRPr/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6AF020C-DAB1-4006-BE3C-31597C1911FA}" type="slidenum">
              <a:rPr lang="fi-FI" sz="1200"/>
              <a:t>&lt;numero&gt;</a:t>
            </a:fld>
            <a:endParaRPr/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2CD45501-1D6C-442E-B469-D1B3B9FF8FEC}" type="slidenum">
              <a:rPr lang="fi-FI" sz="1200"/>
              <a:t>&lt;numero&gt;</a:t>
            </a:fld>
            <a:endParaRPr/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6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3F83B32-60DB-4010-9349-93741C533E1B}" type="slidenum">
              <a:rPr lang="fi-FI" sz="1200"/>
              <a:t>&lt;numero&gt;</a:t>
            </a:fld>
            <a:endParaRPr/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E4F478A-9E1D-4CEA-A98C-216174B085A1}" type="slidenum">
              <a:rPr lang="fi-FI" sz="1200"/>
              <a:t>&lt;numero&gt;</a:t>
            </a:fld>
            <a:endParaRPr/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2030AFB2-EB4B-4734-BEF1-2FC3C93C4292}" type="slidenum">
              <a:rPr lang="fi-FI" sz="1200"/>
              <a:t>&lt;numero&gt;</a:t>
            </a:fld>
            <a:endParaRPr/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7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8E408B1-5280-4E81-8405-9B54B5C24E99}" type="slidenum">
              <a:rPr lang="fi-FI" sz="1200"/>
              <a:t>&lt;numero&gt;</a:t>
            </a:fld>
            <a:endParaRPr/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18440C5D-E340-411F-9CE5-A1086DFB5708}" type="slidenum">
              <a:rPr lang="fi-FI" sz="1200"/>
              <a:t>&lt;numero&gt;</a:t>
            </a:fld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2D5A002-412F-4D02-B9A5-9918B5681473}" type="slidenum">
              <a:rPr lang="fi-FI" sz="1200"/>
              <a:t>&lt;numero&gt;</a:t>
            </a:fld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F4B3A77D-B418-4DCC-A9BF-F635F6501C58}" type="slidenum">
              <a:rPr lang="fi-FI" sz="1200"/>
              <a:t>&lt;numero&gt;</a:t>
            </a:fld>
            <a:endParaRPr/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8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11DF855-A19E-42AE-88EB-4C34648DDCDA}" type="slidenum">
              <a:rPr lang="fi-FI" sz="1200"/>
              <a:t>&lt;numero&gt;</a:t>
            </a:fld>
            <a:endParaRPr/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ED245FE0-820A-4DF1-A696-1B60CE29CA24}" type="slidenum">
              <a:rPr lang="fi-FI" sz="1200"/>
              <a:t>&lt;numero&gt;</a:t>
            </a:fld>
            <a:endParaRPr/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DD60FE2-22AF-4E09-B66D-9955DF0ABCB0}" type="slidenum">
              <a:rPr lang="fi-FI" sz="1200"/>
              <a:t>&lt;numero&gt;</a:t>
            </a:fld>
            <a:endParaRPr/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29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464915E-32BB-4226-99E6-1B578F8C2154}" type="slidenum">
              <a:rPr lang="fi-FI" sz="1200"/>
              <a:t>&lt;numero&gt;</a:t>
            </a:fld>
            <a:endParaRPr/>
          </a:p>
        </p:txBody>
      </p:sp>
      <p:sp>
        <p:nvSpPr>
          <p:cNvPr id="29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CFA7F44-B46E-4FEE-9051-E7EE6A9B2458}" type="slidenum">
              <a:rPr lang="fi-FI" sz="1200"/>
              <a:t>&lt;numero&gt;</a:t>
            </a:fld>
            <a:endParaRPr/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36C42C24-9CAB-453E-826A-0B6CB18D6812}" type="slidenum">
              <a:rPr lang="fi-FI" sz="1200"/>
              <a:t>&lt;numero&gt;</a:t>
            </a:fld>
            <a:endParaRPr/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0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C5B9A1AF-DB4D-4E50-BBFB-780D3CA296AF}" type="slidenum">
              <a:rPr lang="fi-FI" sz="1200"/>
              <a:t>&lt;numero&gt;</a:t>
            </a:fld>
            <a:endParaRPr/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4C8F4EAB-9532-49CD-89FB-CE6AB73B2F7C}" type="slidenum">
              <a:rPr lang="fi-FI" sz="1200"/>
              <a:t>&lt;numero&gt;</a:t>
            </a:fld>
            <a:endParaRPr/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2C5D9D31-10E0-4E55-9549-969E8D8F9B9E}" type="slidenum">
              <a:rPr lang="fi-FI" sz="1200"/>
              <a:t>&lt;numero&gt;</a:t>
            </a:fld>
            <a:endParaRPr/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</a:t>
            </a:r>
            <a:endParaRPr/>
          </a:p>
        </p:txBody>
      </p:sp>
      <p:sp>
        <p:nvSpPr>
          <p:cNvPr id="31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B9B6396E-9032-42F4-A346-2D295DA3D45A}" type="slidenum">
              <a:rPr lang="fi-FI" sz="1200"/>
              <a:t>&lt;numero&gt;</a:t>
            </a:fld>
            <a:endParaRPr/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1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9ABC92E7-AE59-43FC-9E7A-FB7593103BFD}" type="slidenum">
              <a:rPr lang="fi-FI" sz="1200"/>
              <a:t>&lt;numero&gt;</a:t>
            </a:fld>
            <a:endParaRPr/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B26ECA6-6FC8-4795-83A8-66716D91CBEF}" type="slidenum">
              <a:rPr lang="fi-FI" sz="1200"/>
              <a:t>&lt;numero&gt;</a:t>
            </a:fld>
            <a:endParaRPr/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381FD3D8-5471-427D-BD5A-2B4A63975542}" type="slidenum">
              <a:rPr lang="fi-FI" sz="1200"/>
              <a:t>&lt;numero&gt;</a:t>
            </a:fld>
            <a:endParaRPr/>
          </a:p>
        </p:txBody>
      </p:sp>
      <p:sp>
        <p:nvSpPr>
          <p:cNvPr id="32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2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89D5D0B-65D1-4AA7-9E88-640181FCB06F}" type="slidenum">
              <a:rPr lang="fi-FI" sz="1200"/>
              <a:t>&lt;numero&gt;</a:t>
            </a:fld>
            <a:endParaRPr/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1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B458FC0B-258A-44AF-9338-00DF7712BF21}" type="slidenum">
              <a:rPr lang="fi-FI" sz="1200"/>
              <a:t>&lt;numero&gt;</a:t>
            </a:fld>
            <a:endParaRPr/>
          </a:p>
        </p:txBody>
      </p:sp>
      <p:sp>
        <p:nvSpPr>
          <p:cNvPr id="332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4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9B402E1-9A9D-42F8-B24C-81A60F57AA57}" type="slidenum">
              <a:rPr lang="fi-FI" sz="1200"/>
              <a:t>&lt;numero&gt;</a:t>
            </a:fld>
            <a:endParaRPr/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37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497789B-D985-49D6-9583-48F2BDF4012F}" type="slidenum">
              <a:rPr lang="fi-FI" sz="1200"/>
              <a:t>&lt;numero&gt;</a:t>
            </a:fld>
            <a:endParaRPr/>
          </a:p>
        </p:txBody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0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DADF9D1C-410E-4FE1-B6F5-C2C38A21D7A4}" type="slidenum">
              <a:rPr lang="fi-FI" sz="1200"/>
              <a:t>&lt;numero&gt;</a:t>
            </a:fld>
            <a:endParaRPr/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3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6F4086A7-31BD-4BC3-8ADA-8C8D8626420E}" type="slidenum">
              <a:rPr lang="fi-FI" sz="1200"/>
              <a:t>&lt;numero&gt;</a:t>
            </a:fld>
            <a:endParaRPr/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6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CA6E143-5706-4309-9B23-B0B3A71840F3}" type="slidenum">
              <a:rPr lang="fi-FI" sz="1200"/>
              <a:t>&lt;numero&gt;</a:t>
            </a:fld>
            <a:endParaRPr/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49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80A68784-A870-47FD-8DDD-B177D3D9BE07}" type="slidenum">
              <a:rPr lang="fi-FI" sz="1200"/>
              <a:t>&lt;numero&gt;</a:t>
            </a:fld>
            <a:endParaRPr/>
          </a:p>
        </p:txBody>
      </p:sp>
      <p:sp>
        <p:nvSpPr>
          <p:cNvPr id="350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2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7929A497-59AB-47DE-A24E-65A689A62824}" type="slidenum">
              <a:rPr lang="fi-FI" sz="1200"/>
              <a:t>&lt;numero&gt;</a:t>
            </a:fld>
            <a:endParaRPr/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5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CE752EA8-FD06-4E5C-82C5-00353E85973B}" type="slidenum">
              <a:rPr lang="fi-FI" sz="1200"/>
              <a:t>&lt;numero&gt;</a:t>
            </a:fld>
            <a:endParaRPr/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0" y="0"/>
            <a:ext cx="2944440" cy="4939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200">
                <a:solidFill>
                  <a:srgbClr val="000000"/>
                </a:solidFill>
                <a:latin typeface="Times New Roman"/>
                <a:ea typeface="+mn-ea"/>
              </a:rPr>
              <a:t>Kyläsaareen jätevesiosuuskunta          Osuuskunnan kokous</a:t>
            </a:r>
            <a:endParaRPr/>
          </a:p>
        </p:txBody>
      </p:sp>
      <p:sp>
        <p:nvSpPr>
          <p:cNvPr id="358" name="TextShape 2"/>
          <p:cNvSpPr txBox="1"/>
          <p:nvPr/>
        </p:nvSpPr>
        <p:spPr>
          <a:xfrm>
            <a:off x="3852720" y="9378360"/>
            <a:ext cx="2944440" cy="4939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4013D3DF-D73B-4F7B-A085-46486FB870B2}" type="slidenum">
              <a:rPr lang="fi-FI" sz="1200"/>
              <a:t>&lt;numero&gt;</a:t>
            </a:fld>
            <a:endParaRPr/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906120" y="4689360"/>
            <a:ext cx="4984920" cy="4442400"/>
          </a:xfrm>
          <a:prstGeom prst="rect">
            <a:avLst/>
          </a:prstGeom>
        </p:spPr>
        <p:txBody>
          <a:bodyPr/>
          <a:p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8120"/>
          </a:xfrm>
          <a:prstGeom prst="rect">
            <a:avLst/>
          </a:prstGeom>
        </p:spPr>
        <p:txBody>
          <a:bodyPr wrap="none"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3000"/>
          </a:xfrm>
          <a:prstGeom prst="rect">
            <a:avLst/>
          </a:prstGeom>
        </p:spPr>
        <p:txBody>
          <a:bodyPr wrap="none"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7172C7E-4D6B-40D3-9886-0BCFB11A4C7F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rIns="0" tIns="0" bIns="0"/>
          <a:p>
            <a:pPr>
              <a:buSzPct val="25000"/>
              <a:buFont typeface="StarSymbol"/>
              <a:buChar char=""/>
            </a:pPr>
            <a:r>
              <a:rPr lang="fi-FI"/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/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/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/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/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/>
              <a:t>Kuudes jäsennystaso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fi-FI"/>
              <a:t>Seitsemäs jäsennystaso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i-FI" sz="4400">
                <a:solidFill>
                  <a:srgbClr val="000000"/>
                </a:solidFill>
                <a:latin typeface="Times New Roman"/>
              </a:rPr>
              <a:t>Muokkaa otsikon tekstimuotoa napsauttamallaMuokkaa perustyyl. napsautt.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</p:spPr>
        <p:txBody>
          <a:bodyPr/>
          <a:p>
            <a:pPr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Muokkaa jäsennyksen tekstimuotoa napsauttamalla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Toinen jäsennystaso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Kolmas jäsennystaso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Neljäs jäsennystaso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Viides jäsennystaso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Kuudes jäsennystaso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3200">
                <a:solidFill>
                  <a:srgbClr val="000000"/>
                </a:solidFill>
                <a:latin typeface="Times New Roman"/>
              </a:rPr>
              <a:t>Seitsemäs jäsennystasoMuokkaa tekstin perustyylejä napsauttamalla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"/>
            </a:pPr>
            <a:r>
              <a:rPr lang="fi-FI" sz="2800">
                <a:solidFill>
                  <a:srgbClr val="000000"/>
                </a:solidFill>
                <a:latin typeface="Times New Roman"/>
              </a:rPr>
              <a:t>toinen taso</a:t>
            </a:r>
            <a:endParaRPr/>
          </a:p>
          <a:p>
            <a:pPr lvl="2"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kolmas taso</a:t>
            </a:r>
            <a:endParaRPr/>
          </a:p>
          <a:p>
            <a:pPr lvl="3">
              <a:lnSpc>
                <a:spcPct val="100000"/>
              </a:lnSpc>
              <a:buFont typeface="StarSymbol"/>
              <a:buChar char="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neljäs taso</a:t>
            </a:r>
            <a:endParaRPr/>
          </a:p>
          <a:p>
            <a:pPr lvl="4">
              <a:lnSpc>
                <a:spcPct val="100000"/>
              </a:lnSpc>
              <a:buFont typeface="StarSymbol"/>
              <a:buChar char="»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viides taso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E5A81311-3A09-430F-B8ED-9AD87D553D6D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8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2DDDD14-EC8A-420C-AFBE-26C5BD73D397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85" name="CustomShape 3"/>
          <p:cNvSpPr/>
          <p:nvPr/>
        </p:nvSpPr>
        <p:spPr>
          <a:xfrm>
            <a:off x="539640" y="1557360"/>
            <a:ext cx="8076960" cy="30160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fi-FI" sz="4000">
                <a:solidFill>
                  <a:srgbClr val="3333cc"/>
                </a:solidFill>
                <a:latin typeface="Times New Roman"/>
              </a:rPr>
              <a:t>Kyläsaaren jätevesiosuuskunnan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i-FI" sz="4000">
                <a:solidFill>
                  <a:srgbClr val="3333cc"/>
                </a:solidFill>
                <a:latin typeface="Times New Roman"/>
              </a:rPr>
              <a:t>osuuskunnan kokous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i-FI" sz="4000">
                <a:solidFill>
                  <a:srgbClr val="3333cc"/>
                </a:solidFill>
                <a:latin typeface="Times New Roman"/>
              </a:rPr>
              <a:t>Nro 22.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(kevätkokous)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Sunnuntaina 28.04.2019 klo 15.00-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Kyläsaaren Kylätalolla, Mörtintie 9.</a:t>
            </a:r>
            <a:endParaRPr/>
          </a:p>
        </p:txBody>
      </p:sp>
      <p:sp>
        <p:nvSpPr>
          <p:cNvPr id="86" name="TextShape 4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8       2.4.2019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Osuuskunnan kokous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8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C051813-8296-480C-BD98-7961AD24322E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8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Asialista</a:t>
            </a:r>
            <a:endParaRPr/>
          </a:p>
        </p:txBody>
      </p:sp>
      <p:sp>
        <p:nvSpPr>
          <p:cNvPr id="90" name="CustomShape 4"/>
          <p:cNvSpPr/>
          <p:nvPr/>
        </p:nvSpPr>
        <p:spPr>
          <a:xfrm>
            <a:off x="928800" y="1357200"/>
            <a:ext cx="6643440" cy="4629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Kokouksen avaus.</a:t>
            </a:r>
            <a:endParaRPr/>
          </a:p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Hallituksen puheenjohtaja </a:t>
            </a:r>
            <a:r>
              <a:rPr b="1" lang="fi-FI" sz="1600">
                <a:solidFill>
                  <a:srgbClr val="000000"/>
                </a:solidFill>
                <a:latin typeface="Times New Roman"/>
              </a:rPr>
              <a:t>Jorma Liukkonen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2. Valitaan kokouksen puheenjohtaja</a:t>
            </a:r>
            <a:endParaRPr/>
          </a:p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b="1" lang="fi-FI" sz="1600">
                <a:solidFill>
                  <a:srgbClr val="000000"/>
                </a:solidFill>
                <a:latin typeface="Times New Roman"/>
              </a:rPr>
              <a:t>Raimo Kostensalo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3. Valitaan kokouksen sihteeri</a:t>
            </a:r>
            <a:endParaRPr/>
          </a:p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Ehdotettu: </a:t>
            </a:r>
            <a:r>
              <a:rPr b="1" lang="fi-FI" sz="1600">
                <a:solidFill>
                  <a:srgbClr val="000000"/>
                </a:solidFill>
                <a:latin typeface="Times New Roman"/>
              </a:rPr>
              <a:t>Sinikka Ketonen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4. Valitaan kokouksen 2 pöytäkirjatarkastajaa, jotka toimivat tarvittaessa ääntenlaskijoina.</a:t>
            </a:r>
            <a:endParaRPr/>
          </a:p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Ehdotettu: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5. Todetaan läsnäolijat ja oikeudet</a:t>
            </a:r>
            <a:endParaRPr/>
          </a:p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Osakkaat:     kpl</a:t>
            </a:r>
            <a:r>
              <a:rPr lang="fi-FI" sz="14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400">
                <a:solidFill>
                  <a:srgbClr val="000000"/>
                </a:solidFill>
                <a:latin typeface="Times New Roman"/>
              </a:rPr>
              <a:t>Valtakirjalla edustettuna:     kpl</a:t>
            </a:r>
            <a:r>
              <a:rPr lang="fi-FI" sz="14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400">
                <a:solidFill>
                  <a:srgbClr val="000000"/>
                </a:solidFill>
                <a:latin typeface="Times New Roman"/>
              </a:rPr>
              <a:t>Läsnäolo-oikeus:     kpl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80B6EAF8-8BF9-4980-BE0E-8C10C49F9041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93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6</a:t>
            </a:r>
            <a:endParaRPr/>
          </a:p>
        </p:txBody>
      </p:sp>
      <p:sp>
        <p:nvSpPr>
          <p:cNvPr id="94" name="CustomShape 4"/>
          <p:cNvSpPr/>
          <p:nvPr/>
        </p:nvSpPr>
        <p:spPr>
          <a:xfrm>
            <a:off x="500040" y="1428840"/>
            <a:ext cx="8289720" cy="374796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6. Todetaan kokouksen laillisuus ja päätösvaltaisuus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Osuuskunnan kokouksen kokouskutsu on ilmoitettu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Kylän ilmoitustauluilla ja sähköpostijakeluna  </a:t>
            </a:r>
            <a:r>
              <a:rPr b="1" i="1" lang="fi-FI" sz="2000">
                <a:solidFill>
                  <a:srgbClr val="2d2db9"/>
                </a:solidFill>
                <a:latin typeface="Times New Roman"/>
              </a:rPr>
              <a:t>3.3.2019 alkaen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b="1" i="1" lang="fi-FI" sz="2000">
                <a:solidFill>
                  <a:srgbClr val="2d2db9"/>
                </a:solidFill>
                <a:latin typeface="Times New Roman"/>
              </a:rPr>
              <a:t> </a:t>
            </a:r>
            <a:r>
              <a:rPr b="1" i="1" lang="fi-FI" sz="2000">
                <a:solidFill>
                  <a:srgbClr val="2d2db9"/>
                </a:solidFill>
                <a:latin typeface="Times New Roman"/>
              </a:rPr>
              <a:t>Satakunnan Kansassa 24.3.2019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Sääntöjen 15 § mukaan kokouksesta on tiedotettava osakkaille aikaisintaan 2 kk ja viimeistään 2 viikkoa ennen kokousta ainakin 1 sanomalehdessä.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Todetaan kokous laillisesti kokoon kutsutuksi ja päätösvaltaiseksi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678BB883-F239-4362-A1A3-B1A18C948A17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97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7 ja § 8</a:t>
            </a:r>
            <a:endParaRPr/>
          </a:p>
        </p:txBody>
      </p:sp>
      <p:sp>
        <p:nvSpPr>
          <p:cNvPr id="98" name="CustomShape 4"/>
          <p:cNvSpPr/>
          <p:nvPr/>
        </p:nvSpPr>
        <p:spPr>
          <a:xfrm>
            <a:off x="714240" y="1500120"/>
            <a:ext cx="7868880" cy="435780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7. Päätetään kokouksen asialistasta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>
                <a:solidFill>
                  <a:srgbClr val="3333cc"/>
                </a:solidFill>
                <a:latin typeface="Times New Roman"/>
              </a:rPr>
              <a:t>Hallituksen esitys jaettu osanottajille. </a:t>
            </a:r>
            <a:endParaRPr/>
          </a:p>
          <a:p>
            <a:pPr>
              <a:lnSpc>
                <a:spcPct val="100000"/>
              </a:lnSpc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Hyväksyttäneen.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8. Toimintakertomus, tilinpäätös ja tilintarkastajan lausunto tilikaudelta 1.1.2018 – 31.12.2018 </a:t>
            </a:r>
            <a:r>
              <a:rPr lang="fi-FI">
                <a:solidFill>
                  <a:srgbClr val="000000"/>
                </a:solidFill>
                <a:latin typeface="Times New Roman"/>
              </a:rPr>
              <a:t>( 9. tilikausi 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8a. Toimintakertomus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>
                <a:solidFill>
                  <a:srgbClr val="3333cc"/>
                </a:solidFill>
                <a:latin typeface="Times New Roman"/>
              </a:rPr>
              <a:t>Esitellään tilikauden toimintakertomus, (</a:t>
            </a:r>
            <a:r>
              <a:rPr lang="fi-FI">
                <a:solidFill>
                  <a:srgbClr val="3333cc"/>
                </a:solidFill>
                <a:latin typeface="Times New Roman"/>
              </a:rPr>
              <a:t>Sinikka Ketonen, sihteeri)</a:t>
            </a:r>
            <a:endParaRPr/>
          </a:p>
          <a:p>
            <a:pPr>
              <a:lnSpc>
                <a:spcPct val="100000"/>
              </a:lnSpc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Jaettu monisteena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000">
                <a:solidFill>
                  <a:srgbClr val="3333cc"/>
                </a:solidFill>
                <a:latin typeface="Times New Roman"/>
              </a:rPr>
              <a:t>Käsittely ja hyväksyminen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Esitys_v1</a:t>
            </a:r>
            <a:endParaRPr/>
          </a:p>
        </p:txBody>
      </p:sp>
      <p:sp>
        <p:nvSpPr>
          <p:cNvPr id="10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8A1E1AC-A993-4A60-809B-70B377C3A119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01" name="TextShape 3"/>
          <p:cNvSpPr txBox="1"/>
          <p:nvPr/>
        </p:nvSpPr>
        <p:spPr>
          <a:xfrm>
            <a:off x="57780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8a,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Toimintakertomus</a:t>
            </a:r>
            <a:endParaRPr/>
          </a:p>
        </p:txBody>
      </p:sp>
      <p:sp>
        <p:nvSpPr>
          <p:cNvPr id="102" name="CustomShape 4"/>
          <p:cNvSpPr/>
          <p:nvPr/>
        </p:nvSpPr>
        <p:spPr>
          <a:xfrm>
            <a:off x="899640" y="1340640"/>
            <a:ext cx="7772040" cy="482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3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93200" y="1014480"/>
            <a:ext cx="7183440" cy="558252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0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2912D06D-2408-4AFF-BEA6-B5FD70AF76E2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06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8a,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Toimintakertomus</a:t>
            </a:r>
            <a:endParaRPr/>
          </a:p>
        </p:txBody>
      </p:sp>
      <p:pic>
        <p:nvPicPr>
          <p:cNvPr id="107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14160" y="1556640"/>
            <a:ext cx="7629840" cy="388800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09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7A7F5369-3B43-4273-A913-6FC22ABF35F9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10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28.4.2019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Kokous § 8a,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Toimintakertomus</a:t>
            </a:r>
            <a:endParaRPr/>
          </a:p>
        </p:txBody>
      </p:sp>
      <p:pic>
        <p:nvPicPr>
          <p:cNvPr id="111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67200" y="2349000"/>
            <a:ext cx="8596800" cy="161964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1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298E13D7-760C-4E15-9F72-E4ACECCD00AB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1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Esitellään taustaksi Budjetti 2018</a:t>
            </a:r>
            <a:endParaRPr/>
          </a:p>
        </p:txBody>
      </p:sp>
      <p:sp>
        <p:nvSpPr>
          <p:cNvPr id="115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116" name="Picture 20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55640" y="1419120"/>
            <a:ext cx="7776360" cy="470988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D0369ABC-6F75-4E00-B1ED-D959AF536566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19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Esitellään Tuloslaskelma</a:t>
            </a:r>
            <a:endParaRPr/>
          </a:p>
        </p:txBody>
      </p:sp>
      <p:sp>
        <p:nvSpPr>
          <p:cNvPr id="120" name="CustomShape 4"/>
          <p:cNvSpPr/>
          <p:nvPr/>
        </p:nvSpPr>
        <p:spPr>
          <a:xfrm>
            <a:off x="5220000" y="833400"/>
            <a:ext cx="3024000" cy="33372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70c0"/>
                </a:solidFill>
                <a:latin typeface="Times New Roman"/>
              </a:rPr>
              <a:t>Jarno Norgård</a:t>
            </a:r>
            <a:endParaRPr/>
          </a:p>
        </p:txBody>
      </p:sp>
      <p:pic>
        <p:nvPicPr>
          <p:cNvPr id="12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7680" y="1166760"/>
            <a:ext cx="7726320" cy="535320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2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43D7A34-B824-4EA0-B17A-648F95453B81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24" name="TextShape 3"/>
          <p:cNvSpPr txBox="1"/>
          <p:nvPr/>
        </p:nvSpPr>
        <p:spPr>
          <a:xfrm>
            <a:off x="768960" y="29916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	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</a:t>
            </a:r>
            <a:r>
              <a:rPr lang="fi-FI" sz="1600">
                <a:solidFill>
                  <a:srgbClr val="0070c0"/>
                </a:solidFill>
                <a:latin typeface="Times New Roman"/>
              </a:rPr>
              <a:t>,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Esitellään TASE vastaavaa</a:t>
            </a:r>
            <a:endParaRPr/>
          </a:p>
        </p:txBody>
      </p:sp>
      <p:pic>
        <p:nvPicPr>
          <p:cNvPr id="125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95320" y="1411200"/>
            <a:ext cx="7348680" cy="460656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2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87B357B7-5BD5-4AA4-8A1A-D715E29AF40F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28" name="TextShape 3"/>
          <p:cNvSpPr txBox="1"/>
          <p:nvPr/>
        </p:nvSpPr>
        <p:spPr>
          <a:xfrm>
            <a:off x="755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0070c0"/>
                </a:solidFill>
                <a:latin typeface="Times New Roman"/>
              </a:rPr>
              <a:t>Esitellään TASE vastattavaa</a:t>
            </a:r>
            <a:endParaRPr/>
          </a:p>
        </p:txBody>
      </p:sp>
      <p:pic>
        <p:nvPicPr>
          <p:cNvPr id="129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98880" y="1833120"/>
            <a:ext cx="8231400" cy="440388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3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275B729-01EA-4EBF-8FC2-259760FDE8E0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32" name="TextShape 3"/>
          <p:cNvSpPr txBox="1"/>
          <p:nvPr/>
        </p:nvSpPr>
        <p:spPr>
          <a:xfrm>
            <a:off x="685800" y="1828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Esitellään Taseen liitetiedot</a:t>
            </a:r>
            <a:endParaRPr/>
          </a:p>
        </p:txBody>
      </p:sp>
      <p:sp>
        <p:nvSpPr>
          <p:cNvPr id="133" name="CustomShape 4"/>
          <p:cNvSpPr/>
          <p:nvPr/>
        </p:nvSpPr>
        <p:spPr>
          <a:xfrm>
            <a:off x="3780000" y="5419080"/>
            <a:ext cx="647640" cy="245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3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043640" y="836640"/>
            <a:ext cx="7227000" cy="532980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2C2E0847-2969-45F1-82EF-4C78F43F1A53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37" name="TextShape 3"/>
          <p:cNvSpPr txBox="1"/>
          <p:nvPr/>
        </p:nvSpPr>
        <p:spPr>
          <a:xfrm>
            <a:off x="685800" y="1828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Esitellään Taseen liitetiedot</a:t>
            </a:r>
            <a:endParaRPr/>
          </a:p>
        </p:txBody>
      </p:sp>
      <p:sp>
        <p:nvSpPr>
          <p:cNvPr id="138" name="CustomShape 4"/>
          <p:cNvSpPr/>
          <p:nvPr/>
        </p:nvSpPr>
        <p:spPr>
          <a:xfrm>
            <a:off x="3780000" y="5419080"/>
            <a:ext cx="647640" cy="245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139" name="Picture 3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99640" y="856080"/>
            <a:ext cx="7056360" cy="536292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4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731068D-C69C-4BEC-BAB0-06F2C85D2A7F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42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Esitellään Taseen liitetiedot poistot</a:t>
            </a:r>
            <a:endParaRPr/>
          </a:p>
        </p:txBody>
      </p:sp>
      <p:pic>
        <p:nvPicPr>
          <p:cNvPr id="143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72320" y="1628640"/>
            <a:ext cx="8553600" cy="345600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4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18A1199-E370-4702-A61B-98519A7B4D29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46" name="TextShape 3"/>
          <p:cNvSpPr txBox="1"/>
          <p:nvPr/>
        </p:nvSpPr>
        <p:spPr>
          <a:xfrm>
            <a:off x="72180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Esitellään Taseen vastuusitoumukset ja liitetiedot henkilöstöstä</a:t>
            </a:r>
            <a:endParaRPr/>
          </a:p>
        </p:txBody>
      </p:sp>
      <p:pic>
        <p:nvPicPr>
          <p:cNvPr id="147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80720" y="938880"/>
            <a:ext cx="8855640" cy="493776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49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BB9B8B7E-8121-43CB-B5A4-9F58349FBE31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50" name="TextShape 3"/>
          <p:cNvSpPr txBox="1"/>
          <p:nvPr/>
        </p:nvSpPr>
        <p:spPr>
          <a:xfrm>
            <a:off x="683640" y="404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8b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Esitellään Taseen liitetiedot, yli-/alijäämän kirjaaminen</a:t>
            </a:r>
            <a:endParaRPr/>
          </a:p>
        </p:txBody>
      </p:sp>
      <p:pic>
        <p:nvPicPr>
          <p:cNvPr id="15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53600" y="1989000"/>
            <a:ext cx="8448120" cy="280800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53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D0B89C2A-CD56-4079-9C35-9C9E485B49E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54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8c</a:t>
            </a:r>
            <a:endParaRPr/>
          </a:p>
        </p:txBody>
      </p:sp>
      <p:sp>
        <p:nvSpPr>
          <p:cNvPr id="155" name="CustomShape 4"/>
          <p:cNvSpPr/>
          <p:nvPr/>
        </p:nvSpPr>
        <p:spPr>
          <a:xfrm>
            <a:off x="714240" y="1643040"/>
            <a:ext cx="7868880" cy="33220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3200">
                <a:solidFill>
                  <a:srgbClr val="3333cc"/>
                </a:solidFill>
                <a:latin typeface="Times New Roman"/>
              </a:rPr>
              <a:t>8c. Tilintarkastuskertomus 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Esitellään  Tilintarkastuskertomus 11.2.2019.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Tilintarkastaja 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Kaarina Pyydönniemi, HT, KLT.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	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	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Grant Thornton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5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62390F51-5D14-4216-B0AD-A9AD35B2793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58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8c (alku s. 1)</a:t>
            </a:r>
            <a:endParaRPr/>
          </a:p>
        </p:txBody>
      </p:sp>
      <p:pic>
        <p:nvPicPr>
          <p:cNvPr id="159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609480"/>
            <a:ext cx="6582960" cy="563832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6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F0475308-2500-448C-B2DA-7631FE322A3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62" name="TextShape 3"/>
          <p:cNvSpPr txBox="1"/>
          <p:nvPr/>
        </p:nvSpPr>
        <p:spPr>
          <a:xfrm>
            <a:off x="642960" y="142920"/>
            <a:ext cx="7772040" cy="42840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8c (loppu s. 3)</a:t>
            </a:r>
            <a:endParaRPr/>
          </a:p>
        </p:txBody>
      </p:sp>
      <p:pic>
        <p:nvPicPr>
          <p:cNvPr id="163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86280" y="620640"/>
            <a:ext cx="6306480" cy="6073200"/>
          </a:xfrm>
          <a:prstGeom prst="rect">
            <a:avLst/>
          </a:prstGeom>
          <a:ln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65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E1366162-740A-49CF-87CB-6C6AC3D3D1A0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66" name="TextShape 3"/>
          <p:cNvSpPr txBox="1"/>
          <p:nvPr/>
        </p:nvSpPr>
        <p:spPr>
          <a:xfrm>
            <a:off x="785880" y="571680"/>
            <a:ext cx="7786440" cy="85680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8c ja 8d tilitilanne</a:t>
            </a:r>
            <a:endParaRPr/>
          </a:p>
        </p:txBody>
      </p:sp>
      <p:sp>
        <p:nvSpPr>
          <p:cNvPr id="167" name="CustomShape 4"/>
          <p:cNvSpPr/>
          <p:nvPr/>
        </p:nvSpPr>
        <p:spPr>
          <a:xfrm>
            <a:off x="571680" y="1500120"/>
            <a:ext cx="8071920" cy="522540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400">
                <a:solidFill>
                  <a:srgbClr val="3333cc"/>
                </a:solidFill>
                <a:latin typeface="Times New Roman"/>
              </a:rPr>
              <a:t>Todetaan tilintarkastuskertomus ja merkitään tiedoksi.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
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8d. Taloustilanne, osuuspääoma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Esitellään ja merkitään tiedoksi taloustilanne 28.4.2019.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3333cc"/>
                </a:solidFill>
                <a:latin typeface="Times New Roman"/>
              </a:rPr>
              <a:t>(Tiia-Liisa Haapala, talousvastaava)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>
                <a:solidFill>
                  <a:srgbClr val="3333cc"/>
                </a:solidFill>
                <a:latin typeface="Times New Roman"/>
              </a:rPr>
              <a:t>Esitellään ja merkitään tiedoksi jätevesiosuuskunnan tämänhetkinen osuuspääoma.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3333cc"/>
                </a:solidFill>
                <a:latin typeface="Times New Roman"/>
              </a:rPr>
              <a:t>Osakkaita osuuskunnassa on 181 ja osuuspääoma on 71 600 €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graphicFrame>
        <p:nvGraphicFramePr>
          <p:cNvPr id="168" name="Table 5"/>
          <p:cNvGraphicFramePr/>
          <p:nvPr/>
        </p:nvGraphicFramePr>
        <p:xfrm>
          <a:off x="1043640" y="3512880"/>
          <a:ext cx="6408360" cy="1428120"/>
        </p:xfrm>
        <a:graphic>
          <a:graphicData uri="http://schemas.openxmlformats.org/drawingml/2006/table">
            <a:tbl>
              <a:tblPr/>
              <a:tblGrid>
                <a:gridCol w="1686240"/>
                <a:gridCol w="109440"/>
                <a:gridCol w="1182240"/>
                <a:gridCol w="1838520"/>
                <a:gridCol w="335160"/>
                <a:gridCol w="1256760"/>
              </a:tblGrid>
              <a:tr h="373680">
                <a:tc>
                  <a:txBody>
                    <a:bodyPr wrap="none" lIns="7560" rIns="7560" tIns="756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Tilien saldot</a:t>
                      </a:r>
                      <a:endParaRPr/>
                    </a:p>
                  </a:txBody>
                  <a:tcPr/>
                </a:tc>
                <a:tc>
                  <a:tcPr/>
                </a:tc>
                <a:tc>
                  <a:tcPr/>
                </a:tc>
                <a:tc>
                  <a:tcPr/>
                </a:tc>
                <a:tc>
                  <a:txBody>
                    <a:bodyPr wrap="none" lIns="7560" rIns="7560" tIns="756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28.4.2019</a:t>
                      </a:r>
                      <a:endParaRPr/>
                    </a:p>
                  </a:txBody>
                  <a:tcPr/>
                </a:tc>
              </a:tr>
              <a:tr h="373680">
                <a:tc>
                  <a:txBody>
                    <a:bodyPr wrap="none" lIns="7560" rIns="7560" tIns="756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Käyttötili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7560" rIns="7560" tIns="756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FI89 5700 8120 2079 69</a:t>
                      </a:r>
                      <a:endParaRPr/>
                    </a:p>
                  </a:txBody>
                  <a:tcPr/>
                </a:tc>
                <a:tc>
                  <a:tcPr/>
                </a:tc>
                <a:tc>
                  <a:txBody>
                    <a:bodyPr wrap="none" lIns="7560" rIns="7560" tIns="756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81918,77</a:t>
                      </a:r>
                      <a:endParaRPr/>
                    </a:p>
                  </a:txBody>
                  <a:tcPr/>
                </a:tc>
              </a:tr>
              <a:tr h="373680">
                <a:tc>
                  <a:txBody>
                    <a:bodyPr wrap="none" lIns="7560" rIns="7560" tIns="756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Säästötili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7560" rIns="7560" tIns="7560" bIns="0" anchor="b"/>
                    <a:p>
                      <a:pPr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FI52 5700 8120 2090 23</a:t>
                      </a:r>
                      <a:endParaRPr/>
                    </a:p>
                  </a:txBody>
                  <a:tcPr/>
                </a:tc>
                <a:tc>
                  <a:tcPr/>
                </a:tc>
                <a:tc>
                  <a:txBody>
                    <a:bodyPr wrap="none" lIns="7560" rIns="7560" tIns="756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185305,95</a:t>
                      </a:r>
                      <a:endParaRPr/>
                    </a:p>
                  </a:txBody>
                  <a:tcPr/>
                </a:tc>
              </a:tr>
              <a:tr h="373680">
                <a:tc>
                  <a:tcPr/>
                </a:tc>
                <a:tc>
                  <a:tcPr/>
                </a:tc>
                <a:tc>
                  <a:tcPr/>
                </a:tc>
                <a:tc>
                  <a:tcPr/>
                </a:tc>
                <a:tc>
                  <a:txBody>
                    <a:bodyPr wrap="none" lIns="7560" rIns="7560" tIns="756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yht.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7560" rIns="7560" tIns="7560" bIns="0" anchor="b"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267224,72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B3E98615-7CA1-4925-8271-C9ED1DC437B0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71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9, Tuloslaskelman ja taseen vahvistaminen</a:t>
            </a:r>
            <a:endParaRPr/>
          </a:p>
        </p:txBody>
      </p:sp>
      <p:sp>
        <p:nvSpPr>
          <p:cNvPr id="172" name="CustomShape 4"/>
          <p:cNvSpPr/>
          <p:nvPr/>
        </p:nvSpPr>
        <p:spPr>
          <a:xfrm>
            <a:off x="642960" y="1268640"/>
            <a:ext cx="7868880" cy="42962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9. Tuloslaskelman ja taseen vahvistaminen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Päätetään edellä käsiteltyjen 9. tilikauden  Tuloslaskelman ja Taseen vahvistamisesta: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800">
                <a:solidFill>
                  <a:srgbClr val="3333cc"/>
                </a:solidFill>
                <a:latin typeface="Times New Roman"/>
              </a:rPr>
              <a:t>Vahvistetaan Tulos: </a:t>
            </a:r>
            <a:r>
              <a:rPr lang="fi-FI" sz="2800">
                <a:solidFill>
                  <a:srgbClr val="2d2db9"/>
                </a:solidFill>
                <a:latin typeface="Times New Roman"/>
              </a:rPr>
              <a:t>a</a:t>
            </a:r>
            <a:r>
              <a:rPr lang="fi-FI" sz="2400">
                <a:solidFill>
                  <a:srgbClr val="2d2db9"/>
                </a:solidFill>
                <a:latin typeface="Times New Roman"/>
              </a:rPr>
              <a:t>lijäämä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   7.108,19 €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8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800">
                <a:solidFill>
                  <a:srgbClr val="3333cc"/>
                </a:solidFill>
                <a:latin typeface="Times New Roman"/>
              </a:rPr>
              <a:t>Vahvistetaan Tase, loppusumma:</a:t>
            </a:r>
            <a:r>
              <a:rPr b="1" lang="fi-FI" sz="2800">
                <a:solidFill>
                  <a:srgbClr val="000000"/>
                </a:solidFill>
                <a:latin typeface="Times New Roman"/>
              </a:rPr>
              <a:t> 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1.218.928,40 </a:t>
            </a:r>
            <a:r>
              <a:rPr lang="fi-FI" sz="2800">
                <a:solidFill>
                  <a:srgbClr val="000000"/>
                </a:solidFill>
                <a:latin typeface="Times New Roman"/>
              </a:rPr>
              <a:t>€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Todetaan osuuskunnan tilinpäätöksen mukaisen tuloksen olleen ylijäämäinen ja kirjataan yli/alijäämätilille.</a:t>
            </a: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Esitys_v3</a:t>
            </a:r>
            <a:endParaRPr/>
          </a:p>
        </p:txBody>
      </p:sp>
      <p:sp>
        <p:nvSpPr>
          <p:cNvPr id="17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6DD81CE8-9115-46EC-9824-F934770D6F91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75" name="TextShape 3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10 ja § 11</a:t>
            </a:r>
            <a:endParaRPr/>
          </a:p>
        </p:txBody>
      </p:sp>
      <p:sp>
        <p:nvSpPr>
          <p:cNvPr id="176" name="CustomShape 4"/>
          <p:cNvSpPr/>
          <p:nvPr/>
        </p:nvSpPr>
        <p:spPr>
          <a:xfrm>
            <a:off x="642960" y="1196640"/>
            <a:ext cx="7868880" cy="49060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10. Hallituksen vastuuvapaudesta päättäminen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Päätetään tili- ja vastuuvapauden myöntämisestä hallituksen jäsenille päättyneeltä tilikaudelta: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Tilintarkastajan lausunto puoltaa vastuuvapauden myöntämistä</a:t>
            </a:r>
            <a:endParaRPr/>
          </a:p>
          <a:p>
            <a:pPr>
              <a:lnSpc>
                <a:spcPct val="100000"/>
              </a:lnSpc>
            </a:pPr>
            <a:r>
              <a:rPr lang="fi-FI" sz="800">
                <a:solidFill>
                  <a:srgbClr val="3333cc"/>
                </a:solidFill>
                <a:latin typeface="Times New Roman"/>
              </a:rPr>
              <a:t> 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Ehdotus: Myönnetään.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11. Yli-/alijäämän kirjaaminen tai käyttö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Todetaan osuuskunnan tilinpäätöksen mukaisen tuloksen olleen </a:t>
            </a:r>
            <a:r>
              <a:rPr lang="fi-FI" sz="2400">
                <a:solidFill>
                  <a:srgbClr val="262699"/>
                </a:solidFill>
                <a:latin typeface="Times New Roman"/>
              </a:rPr>
              <a:t>alijäämäinen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7.108,19</a:t>
            </a:r>
            <a:r>
              <a:rPr b="1" lang="fi-FI" sz="240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€</a:t>
            </a:r>
            <a:r>
              <a:rPr b="1" lang="fi-FI" sz="2400">
                <a:solidFill>
                  <a:srgbClr val="262699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262699"/>
                </a:solidFill>
                <a:latin typeface="Times New Roman"/>
              </a:rPr>
              <a:t>ja kirjataan se yli-/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alijäämätilille.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 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Ehdotus: toimenpide Hyväksytään</a:t>
            </a:r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7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2DE309ED-4F98-4E04-ACEE-B8E056BB4295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79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 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Kokous § 12 </a:t>
            </a:r>
            <a:endParaRPr/>
          </a:p>
        </p:txBody>
      </p:sp>
      <p:sp>
        <p:nvSpPr>
          <p:cNvPr id="180" name="CustomShape 4"/>
          <p:cNvSpPr/>
          <p:nvPr/>
        </p:nvSpPr>
        <p:spPr>
          <a:xfrm>
            <a:off x="251640" y="1124640"/>
            <a:ext cx="8785080" cy="44798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Päätetään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hallituksen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puheenjohtajan, varapuheenjohtajan, sihteerin, talousvastaavan, rakentamisvastaavan ja jäsenten sekä varajäsenten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 palkkioista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sekä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rakennustyöryhmän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ja muista vastaavista osuuskunnan maksettaviksi tulevista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palkkioista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Hallituksen esitys vuodelle 2019.     </a:t>
            </a:r>
            <a:r>
              <a:rPr lang="fi-FI" sz="1600">
                <a:solidFill>
                  <a:srgbClr val="3333cc"/>
                </a:solidFill>
                <a:latin typeface="Times New Roman"/>
              </a:rPr>
              <a:t>Esittelee: Jorma Liukkonen,  osk:n puheenjohtaja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Palkkioiden maksuperusteet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Hallituksen varsinaisia kokouksia pidetään n. 5 kpl.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Kiireellisiä päätöksiä hallitus voi tehdä puhelin/sähköpostikokouksina, mutta päätös on vahvistettava seuraavassa varsinaisessa kokouksessa.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Hallituksen kokousten välillä juoksevat asiat hoitavat puheenjohtaja, varapuheenjohtaja ja talousvastaava yhdessä isännöitsijän kanssa.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8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EB4AC57C-ED60-4090-B195-B6FC67242054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8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12</a:t>
            </a:r>
            <a:endParaRPr/>
          </a:p>
        </p:txBody>
      </p:sp>
      <p:sp>
        <p:nvSpPr>
          <p:cNvPr id="184" name="CustomShape 4"/>
          <p:cNvSpPr/>
          <p:nvPr/>
        </p:nvSpPr>
        <p:spPr>
          <a:xfrm>
            <a:off x="382680" y="836640"/>
            <a:ext cx="8461440" cy="55162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 u="sng">
                <a:solidFill>
                  <a:srgbClr val="000000"/>
                </a:solidFill>
                <a:latin typeface="Times New Roman"/>
              </a:rPr>
              <a:t>Pellervo-Seuran suositus hallintoelinten palkkioiksi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Tehdystä työstä, vastuusta ja valmiudesta hoitaa hallintoa on maksettava oikeudenmukainen ja kohtuullinen korvaus.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Palkkioita määrättäessä on otettava huomioon hallintotehtävän luonne ja sen tosiasiallinen vaativuus.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Jäljempänä suositeltavaan palkkiotasoon voidaan edetä asteittain ja se voidaan myös ylittää.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>
                <a:solidFill>
                  <a:srgbClr val="000000"/>
                </a:solidFill>
                <a:latin typeface="Times New Roman"/>
              </a:rPr>
              <a:t>Palkkioiden taso on syytä tarkistaa joka vuosi, jotta ne eivät jää jälkeen yleisestä palkkakehityksestä.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u="sng">
                <a:solidFill>
                  <a:srgbClr val="000000"/>
                </a:solidFill>
                <a:latin typeface="Times New Roman"/>
              </a:rPr>
              <a:t>KOKOUS- JA TOIMENPIDEPALKKIO, jäljempänä palkkio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Palkkio maksetaan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hallintoelimen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ja yhteisöjen asettamien erilaisten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työryhmien, toimikuntien, valiokuntien tms. kokouksesta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sekä muusta yrityksen toimeksiannosta tapahtuvasta asioiden hoitamisesta. 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Kokouspalkkiolla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tarkoitetaan sekä hallintoelimen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kokoukseen osallistumisesta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 maksettavaa palkkiota että yrityksen </a:t>
            </a:r>
            <a:r>
              <a:rPr lang="fi-FI" sz="2000" u="sng">
                <a:solidFill>
                  <a:srgbClr val="000000"/>
                </a:solidFill>
                <a:latin typeface="Times New Roman"/>
              </a:rPr>
              <a:t>asioiden hoitamisesta maksettavaa ns. toimenpidepalkkiota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(kansainväliset kokoukset, onnittelukäynnit yms.).</a:t>
            </a:r>
            <a:endParaRPr/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8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AEE054C3-9D73-4E5C-9C52-E5CC3B7C289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87" name="TextShape 3"/>
          <p:cNvSpPr txBox="1"/>
          <p:nvPr/>
        </p:nvSpPr>
        <p:spPr>
          <a:xfrm>
            <a:off x="395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12 </a:t>
            </a:r>
            <a:endParaRPr/>
          </a:p>
        </p:txBody>
      </p:sp>
      <p:graphicFrame>
        <p:nvGraphicFramePr>
          <p:cNvPr id="188" name="Table 4"/>
          <p:cNvGraphicFramePr/>
          <p:nvPr/>
        </p:nvGraphicFramePr>
        <p:xfrm>
          <a:off x="323640" y="1556640"/>
          <a:ext cx="8568720" cy="4196520"/>
        </p:xfrm>
        <a:graphic>
          <a:graphicData uri="http://schemas.openxmlformats.org/drawingml/2006/table">
            <a:tbl>
              <a:tblPr/>
              <a:tblGrid>
                <a:gridCol w="1872000"/>
                <a:gridCol w="2088000"/>
                <a:gridCol w="1728000"/>
                <a:gridCol w="1584000"/>
                <a:gridCol w="1296720"/>
              </a:tblGrid>
              <a:tr h="439200">
                <a:tc>
                  <a:txBody>
                    <a:bodyPr wrap="none" lIns="0" rIns="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fi-FI" sz="1200">
                          <a:solidFill>
                            <a:srgbClr val="ffffff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fi-FI" sz="2400">
                          <a:solidFill>
                            <a:srgbClr val="ffffff"/>
                          </a:solidFill>
                          <a:latin typeface="Times New Roman"/>
                        </a:rPr>
                        <a:t>Hallituksen palkkiot</a:t>
                      </a:r>
                      <a:endParaRPr/>
                    </a:p>
                  </a:txBody>
                  <a:tcPr/>
                </a:tc>
              </a:tr>
              <a:tr h="439200">
                <a:tc>
                  <a:txBody>
                    <a:bodyPr wrap="none" lIns="0" rIns="0" tIns="0" bIns="0" anchor="ctr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fi-FI" sz="1200">
                          <a:solidFill>
                            <a:srgbClr val="ffffff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Kokouspalkkiot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Kuukausipalkkiot</a:t>
                      </a:r>
                      <a:endParaRPr/>
                    </a:p>
                  </a:txBody>
                  <a:tcPr/>
                </a:tc>
              </a:tr>
              <a:tr h="704880">
                <a:tc>
                  <a:txBody>
                    <a:bodyPr wrap="none" lIns="0" rIns="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fi-FI" sz="1200">
                          <a:solidFill>
                            <a:srgbClr val="ffffff"/>
                          </a:solidFill>
                          <a:latin typeface="Times New Roman"/>
                        </a:rPr>
                        <a:t> 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Pj, vpj. ja jäsen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
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euroa/kokous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Puh.johtaja.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
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euroa/kk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Vara.puh.joht.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
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euroa/kk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Jäsen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
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euroa/kk</a:t>
                      </a:r>
                      <a:endParaRPr/>
                    </a:p>
                  </a:txBody>
                  <a:tcPr/>
                </a:tc>
              </a:tr>
              <a:tr h="439200"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000">
                          <a:solidFill>
                            <a:srgbClr val="ffffff"/>
                          </a:solidFill>
                          <a:latin typeface="Times New Roman"/>
                        </a:rPr>
                        <a:t>Suuret yritykset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225- 560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2 200- 4 250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1 150- 3 000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920- 2 250</a:t>
                      </a:r>
                      <a:endParaRPr/>
                    </a:p>
                  </a:txBody>
                  <a:tcPr/>
                </a:tc>
              </a:tr>
              <a:tr h="700920"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000">
                          <a:solidFill>
                            <a:srgbClr val="ffffff"/>
                          </a:solidFill>
                          <a:latin typeface="Times New Roman"/>
                        </a:rPr>
                        <a:t>Keskisuuret yritykset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185- 460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670- 1 930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340- 895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285- 655</a:t>
                      </a:r>
                      <a:endParaRPr/>
                    </a:p>
                  </a:txBody>
                  <a:tcPr/>
                </a:tc>
              </a:tr>
              <a:tr h="840960"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400">
                          <a:solidFill>
                            <a:srgbClr val="002060"/>
                          </a:solidFill>
                          <a:latin typeface="Times New Roman"/>
                        </a:rPr>
                        <a:t>Paikalliset yritykset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400">
                          <a:solidFill>
                            <a:srgbClr val="00206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400">
                          <a:solidFill>
                            <a:srgbClr val="002060"/>
                          </a:solidFill>
                          <a:latin typeface="Times New Roman"/>
                        </a:rPr>
                        <a:t>330- 640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 anchor="ctr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</a:tr>
              <a:tr h="632160"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 sz="2000">
                          <a:solidFill>
                            <a:srgbClr val="ffffff"/>
                          </a:solidFill>
                          <a:latin typeface="Times New Roman"/>
                        </a:rPr>
                        <a:t>Pienyhteisöt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85- 185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85- 130 tai 1,5 x kok.palkk.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 lIns="0" rIns="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9" name="CustomShape 5"/>
          <p:cNvSpPr/>
          <p:nvPr/>
        </p:nvSpPr>
        <p:spPr>
          <a:xfrm>
            <a:off x="251640" y="859320"/>
            <a:ext cx="8712720" cy="45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 u="sng">
                <a:solidFill>
                  <a:srgbClr val="000000"/>
                </a:solidFill>
                <a:latin typeface="Times New Roman"/>
              </a:rPr>
              <a:t>Pellervo-Seuran suositus vuodelle 2019. </a:t>
            </a:r>
            <a:endParaRPr/>
          </a:p>
        </p:txBody>
      </p:sp>
      <p:sp>
        <p:nvSpPr>
          <p:cNvPr id="190" name="Line 6"/>
          <p:cNvSpPr/>
          <p:nvPr/>
        </p:nvSpPr>
        <p:spPr>
          <a:xfrm>
            <a:off x="4284720" y="1988640"/>
            <a:ext cx="0" cy="3672360"/>
          </a:xfrm>
          <a:prstGeom prst="line">
            <a:avLst/>
          </a:prstGeom>
          <a:ln w="28440">
            <a:solidFill>
              <a:srgbClr val="002060"/>
            </a:solidFill>
            <a:round/>
          </a:ln>
        </p:spPr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92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56B3B81-18E6-4D2D-89F4-F7CD27CA3196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93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Kokous § 12 </a:t>
            </a:r>
            <a:endParaRPr/>
          </a:p>
        </p:txBody>
      </p:sp>
      <p:sp>
        <p:nvSpPr>
          <p:cNvPr id="194" name="CustomShape 4"/>
          <p:cNvSpPr/>
          <p:nvPr/>
        </p:nvSpPr>
        <p:spPr>
          <a:xfrm>
            <a:off x="214560" y="908640"/>
            <a:ext cx="8640720" cy="6994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12 §. </a:t>
            </a:r>
            <a:r>
              <a:rPr b="1" lang="fi-FI">
                <a:solidFill>
                  <a:srgbClr val="3333cc"/>
                </a:solidFill>
                <a:latin typeface="Times New Roman"/>
              </a:rPr>
              <a:t>Hallituksen esitys palkkioiksi vuosille 2019-2020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,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(aiemmin korotettu v:lle 2016) 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1600">
                <a:solidFill>
                  <a:srgbClr val="3333cc"/>
                </a:solidFill>
                <a:latin typeface="Times New Roman"/>
              </a:rPr>
              <a:t>           </a:t>
            </a:r>
            <a:r>
              <a:rPr b="1" lang="fi-FI" sz="1600">
                <a:solidFill>
                  <a:srgbClr val="3333cc"/>
                </a:solidFill>
                <a:latin typeface="Times New Roman"/>
              </a:rPr>
              <a:t>- pidetään kokouspalkkiot vuoden 2017 tasolla</a:t>
            </a:r>
            <a:endParaRPr/>
          </a:p>
        </p:txBody>
      </p:sp>
      <p:graphicFrame>
        <p:nvGraphicFramePr>
          <p:cNvPr id="195" name="Table 5"/>
          <p:cNvGraphicFramePr/>
          <p:nvPr/>
        </p:nvGraphicFramePr>
        <p:xfrm>
          <a:off x="249120" y="1700640"/>
          <a:ext cx="8606520" cy="4358160"/>
        </p:xfrm>
        <a:graphic>
          <a:graphicData uri="http://schemas.openxmlformats.org/drawingml/2006/table">
            <a:tbl>
              <a:tblPr/>
              <a:tblGrid>
                <a:gridCol w="2286000"/>
                <a:gridCol w="1207800"/>
                <a:gridCol w="1080000"/>
                <a:gridCol w="1296000"/>
                <a:gridCol w="1080000"/>
                <a:gridCol w="1656720"/>
              </a:tblGrid>
              <a:tr h="1737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Tehtävä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Kokous-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palkkio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per 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kokous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Pellervon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Suositus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Paikalliset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Osk:t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Kuukausi-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palkkio/kk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työkuu-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kausilta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Pellervon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Suositus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Paikalliset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i="1"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Osk:t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Times New Roman"/>
                        </a:rPr>
                        <a:t>2019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i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Ehdotus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Hallituksen valitseman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Rakennus-työryhmän  </a:t>
                      </a:r>
                      <a:endParaRPr/>
                    </a:p>
                  </a:txBody>
                  <a:tcPr/>
                </a:tc>
              </a:tr>
              <a:tr h="396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Puheenjohtaja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170 €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320 €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320-640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henkilöille</a:t>
                      </a:r>
                      <a:endParaRPr/>
                    </a:p>
                  </a:txBody>
                  <a:tcPr/>
                </a:tc>
              </a:tr>
              <a:tr h="396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Varapuheenjohtaja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100 €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maksetaan</a:t>
                      </a:r>
                      <a:endParaRPr/>
                    </a:p>
                  </a:txBody>
                  <a:tcPr/>
                </a:tc>
              </a:tr>
              <a:tr h="396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Sihteeri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100 €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vastaavat</a:t>
                      </a:r>
                      <a:endParaRPr/>
                    </a:p>
                  </a:txBody>
                  <a:tcPr/>
                </a:tc>
              </a:tr>
              <a:tr h="396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Talousvastaava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kokous -</a:t>
                      </a:r>
                      <a:endParaRPr/>
                    </a:p>
                  </a:txBody>
                  <a:tcPr/>
                </a:tc>
              </a:tr>
              <a:tr h="3967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Rakentamisvastaava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7030a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ja kuukausi-</a:t>
                      </a:r>
                      <a:endParaRPr/>
                    </a:p>
                  </a:txBody>
                  <a:tcPr/>
                </a:tc>
              </a:tr>
              <a:tr h="640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Jäsen ja/tai varajäsen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120 €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140- 340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r>
                        <a:rPr b="1" lang="fi-FI" sz="2000">
                          <a:solidFill>
                            <a:srgbClr val="000000"/>
                          </a:solidFill>
                          <a:latin typeface="Times New Roman"/>
                        </a:rPr>
                        <a:t> €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palkkiot</a:t>
                      </a:r>
                      <a:r>
                        <a:rPr b="1" lang="fi-FI">
                          <a:solidFill>
                            <a:srgbClr val="000000"/>
                          </a:solidFill>
                          <a:latin typeface="Times New Roman"/>
                        </a:rPr>
                        <a:t> työkuukausilta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197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D8F60DA-F356-4438-9BA5-7EB0FD80B823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198" name="TextShape 3"/>
          <p:cNvSpPr txBox="1"/>
          <p:nvPr/>
        </p:nvSpPr>
        <p:spPr>
          <a:xfrm>
            <a:off x="4676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12</a:t>
            </a:r>
            <a:endParaRPr/>
          </a:p>
        </p:txBody>
      </p:sp>
      <p:sp>
        <p:nvSpPr>
          <p:cNvPr id="199" name="CustomShape 4"/>
          <p:cNvSpPr/>
          <p:nvPr/>
        </p:nvSpPr>
        <p:spPr>
          <a:xfrm>
            <a:off x="395640" y="908640"/>
            <a:ext cx="8245440" cy="331920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800">
                <a:solidFill>
                  <a:srgbClr val="3333cc"/>
                </a:solidFill>
                <a:latin typeface="Times New Roman"/>
              </a:rPr>
              <a:t>12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Hallituksen esitys vuoden 2019 - 2020 palkkioiksi</a:t>
            </a:r>
            <a:r>
              <a:rPr b="1" lang="fi-FI" sz="2800">
                <a:solidFill>
                  <a:srgbClr val="3333cc"/>
                </a:solidFill>
                <a:latin typeface="Times New Roman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Ehdotus: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Hallitus esittää, että osuuskunnan kokouksessa 18.11.2018 päätettyjen palkkioiden olevan voimassa kevään 2020 osuuskuntakokoukseen asti</a:t>
            </a:r>
            <a:endParaRPr/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1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3081D82D-69BA-4577-916B-E33F6FEE95E5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02" name="TextShape 3"/>
          <p:cNvSpPr txBox="1"/>
          <p:nvPr/>
        </p:nvSpPr>
        <p:spPr>
          <a:xfrm>
            <a:off x="61128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13 </a:t>
            </a:r>
            <a:endParaRPr/>
          </a:p>
        </p:txBody>
      </p:sp>
      <p:sp>
        <p:nvSpPr>
          <p:cNvPr id="203" name="CustomShape 4"/>
          <p:cNvSpPr/>
          <p:nvPr/>
        </p:nvSpPr>
        <p:spPr>
          <a:xfrm>
            <a:off x="428760" y="983520"/>
            <a:ext cx="8137080" cy="45612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13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Hallitusvalinnat. </a:t>
            </a:r>
            <a:endParaRPr/>
          </a:p>
        </p:txBody>
      </p:sp>
      <p:sp>
        <p:nvSpPr>
          <p:cNvPr id="204" name="CustomShape 5"/>
          <p:cNvSpPr/>
          <p:nvPr/>
        </p:nvSpPr>
        <p:spPr>
          <a:xfrm>
            <a:off x="434520" y="3266640"/>
            <a:ext cx="8307720" cy="10054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000000"/>
                </a:solidFill>
                <a:latin typeface="Times New Roman"/>
              </a:rPr>
              <a:t>Todetaan, että osuuskunnan kokouksessa 18.11.2018 hallituksen jäsenten ja varajäsenten toimikausi 2019 päätettiin jatkuvan vuoden 2020 kokoukseen asti.</a:t>
            </a:r>
            <a:endParaRPr/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06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34373043-B863-4430-8DF4-A3383E9108CB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07" name="TextShape 3"/>
          <p:cNvSpPr txBox="1"/>
          <p:nvPr/>
        </p:nvSpPr>
        <p:spPr>
          <a:xfrm>
            <a:off x="611640" y="404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14</a:t>
            </a:r>
            <a:endParaRPr/>
          </a:p>
        </p:txBody>
      </p:sp>
      <p:sp>
        <p:nvSpPr>
          <p:cNvPr id="208" name="CustomShape 4"/>
          <p:cNvSpPr/>
          <p:nvPr/>
        </p:nvSpPr>
        <p:spPr>
          <a:xfrm>
            <a:off x="395640" y="1556640"/>
            <a:ext cx="8352720" cy="411372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14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Tilintarkastaja valinnat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b="1" lang="fi-FI" sz="2000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Tilintarkastaja Kaarina Pyydönniemi, HT on valittu toistaiseksi tehtävään.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b="1" lang="fi-FI" sz="2000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Varatilintarkastajaksi on valittu toistaiseksi Kalle Kotka, HT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b="1" lang="fi-FI" sz="2800">
                <a:solidFill>
                  <a:srgbClr val="3333cc"/>
                </a:solidFill>
                <a:latin typeface="Times New Roman"/>
              </a:rPr>
              <a:t>Ehdotus: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800">
                <a:solidFill>
                  <a:srgbClr val="3333cc"/>
                </a:solidFill>
                <a:latin typeface="Times New Roman"/>
              </a:rPr>
              <a:t>Päätetään, että Kaarina Pyydönniemi ja Kalle Kotka, jatkavat toistaiseksi.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36D2F6F3-60A5-4DE9-B8E8-C10B41DBCAB4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11" name="TextShape 3"/>
          <p:cNvSpPr txBox="1"/>
          <p:nvPr/>
        </p:nvSpPr>
        <p:spPr>
          <a:xfrm>
            <a:off x="68580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  <p:sp>
        <p:nvSpPr>
          <p:cNvPr id="212" name="CustomShape 4"/>
          <p:cNvSpPr/>
          <p:nvPr/>
        </p:nvSpPr>
        <p:spPr>
          <a:xfrm>
            <a:off x="395640" y="1268640"/>
            <a:ext cx="8352720" cy="42346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15 §.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Toimintasuunnitelma, toiminnan talousarvio vuodelle 2019-2020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15 a §. Päätetään toimintasuunnitelmasta vuodelle 2020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Esittelee: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Sinikka Ketonen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, osk:n sihteeri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Jaettu monisteena osallistujille </a:t>
            </a: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-&gt; luetaan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fi-FI" sz="2400">
                <a:solidFill>
                  <a:srgbClr val="3333cc"/>
                </a:solidFill>
                <a:latin typeface="Times New Roman"/>
              </a:rPr>
              <a:t>Ehdotus: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3333cc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3333cc"/>
                </a:solidFill>
                <a:latin typeface="Times New Roman"/>
              </a:rPr>
              <a:t>Hyväksytään hallituksen ehdotus toimintasuunnitelmaksi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685800" y="629640"/>
            <a:ext cx="77720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  <p:sp>
        <p:nvSpPr>
          <p:cNvPr id="21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15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560E5CE2-F987-4C95-ABB5-8A9AEF641B10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pic>
        <p:nvPicPr>
          <p:cNvPr id="216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201040" y="1164240"/>
            <a:ext cx="5682960" cy="4931640"/>
          </a:xfrm>
          <a:prstGeom prst="rect">
            <a:avLst/>
          </a:prstGeom>
          <a:ln>
            <a:noFill/>
          </a:ln>
        </p:spPr>
      </p:pic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31207E0B-20F9-4AD7-B1AA-D6B73C44B5A0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pic>
        <p:nvPicPr>
          <p:cNvPr id="219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86640" y="2505600"/>
            <a:ext cx="6570720" cy="3065760"/>
          </a:xfrm>
          <a:prstGeom prst="rect">
            <a:avLst/>
          </a:prstGeom>
          <a:ln>
            <a:noFill/>
          </a:ln>
        </p:spPr>
      </p:pic>
      <p:sp>
        <p:nvSpPr>
          <p:cNvPr id="220" name="TextShape 3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  <p:sp>
        <p:nvSpPr>
          <p:cNvPr id="222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3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0A2234DE-9BA2-452C-8D6C-AB40E9AEB3D9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pic>
        <p:nvPicPr>
          <p:cNvPr id="22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189080" y="2130840"/>
            <a:ext cx="6765480" cy="3815280"/>
          </a:xfrm>
          <a:prstGeom prst="rect">
            <a:avLst/>
          </a:prstGeom>
          <a:ln>
            <a:noFill/>
          </a:ln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685800" y="609480"/>
            <a:ext cx="7772040" cy="1142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  <p:sp>
        <p:nvSpPr>
          <p:cNvPr id="226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27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CE03A265-76AD-4D30-ABA8-289BFDC522A3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pic>
        <p:nvPicPr>
          <p:cNvPr id="228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06440" y="2270160"/>
            <a:ext cx="8051400" cy="2987280"/>
          </a:xfrm>
          <a:prstGeom prst="rect">
            <a:avLst/>
          </a:prstGeom>
          <a:ln>
            <a:noFill/>
          </a:ln>
        </p:spPr>
      </p:pic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2915640" y="623736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30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9F9C57BB-96AB-4EF8-9C61-366D9D08778F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31" name="TextShape 3"/>
          <p:cNvSpPr txBox="1"/>
          <p:nvPr/>
        </p:nvSpPr>
        <p:spPr>
          <a:xfrm>
            <a:off x="650160" y="404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15 </a:t>
            </a:r>
            <a:endParaRPr/>
          </a:p>
        </p:txBody>
      </p:sp>
      <p:sp>
        <p:nvSpPr>
          <p:cNvPr id="232" name="CustomShape 4"/>
          <p:cNvSpPr/>
          <p:nvPr/>
        </p:nvSpPr>
        <p:spPr>
          <a:xfrm>
            <a:off x="539640" y="1287360"/>
            <a:ext cx="7993080" cy="20714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15 b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Päätetään talousarviosta vuodelle 2019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Osuuskunnan kokouksessa 18.11.2018 on hyväksytty talousarvio vuodelle 2019. Talousarvio 2020 esitellään osuuskunnan kokoukselle 2020..</a:t>
            </a:r>
            <a:endParaRPr/>
          </a:p>
        </p:txBody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i-FI" sz="1400">
                <a:solidFill>
                  <a:srgbClr val="000000"/>
                </a:solidFill>
                <a:latin typeface="Times New Roman"/>
              </a:rPr>
              <a:t>OSK kok esitys v3</a:t>
            </a:r>
            <a:endParaRPr/>
          </a:p>
        </p:txBody>
      </p:sp>
      <p:sp>
        <p:nvSpPr>
          <p:cNvPr id="234" name="TextShape 2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49E0C1A7-BA1C-4E4E-BB8D-CB10F4D3C9B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35" name="TextShape 3"/>
          <p:cNvSpPr txBox="1"/>
          <p:nvPr/>
        </p:nvSpPr>
        <p:spPr>
          <a:xfrm>
            <a:off x="685800" y="404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16</a:t>
            </a:r>
            <a:endParaRPr/>
          </a:p>
        </p:txBody>
      </p:sp>
      <p:sp>
        <p:nvSpPr>
          <p:cNvPr id="236" name="CustomShape 4"/>
          <p:cNvSpPr/>
          <p:nvPr/>
        </p:nvSpPr>
        <p:spPr>
          <a:xfrm>
            <a:off x="1115640" y="2061000"/>
            <a:ext cx="7776720" cy="82188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Hallitus esittää, että 18.11.2018 päätetty jälkiliittyjä hinta voimassa kevään 2020 osuuskunnan kokoukseen asti.</a:t>
            </a:r>
            <a:endParaRPr/>
          </a:p>
        </p:txBody>
      </p:sp>
      <p:sp>
        <p:nvSpPr>
          <p:cNvPr id="237" name="CustomShape 5"/>
          <p:cNvSpPr/>
          <p:nvPr/>
        </p:nvSpPr>
        <p:spPr>
          <a:xfrm>
            <a:off x="572400" y="1052640"/>
            <a:ext cx="8066160" cy="730440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16 § Päätetään jälkiliittymän Perushinta vuosille 2019 - 2020</a:t>
            </a: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3333cc"/>
                </a:solidFill>
                <a:latin typeface="Times New Roman"/>
              </a:rPr>
              <a:t>Esittelee: J Liukkonen, osk:n pj</a:t>
            </a:r>
            <a:endParaRPr/>
          </a:p>
        </p:txBody>
      </p:sp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Shape 1"/>
          <p:cNvSpPr txBox="1"/>
          <p:nvPr/>
        </p:nvSpPr>
        <p:spPr>
          <a:xfrm>
            <a:off x="685800" y="609480"/>
            <a:ext cx="8206200" cy="13712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17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b="1" lang="fi-FI" sz="2400">
                <a:solidFill>
                  <a:srgbClr val="000000"/>
                </a:solidFill>
                <a:latin typeface="Times New Roman"/>
              </a:rPr>
              <a:t>17 § Päätetään osuuskunnan Hinnasto vuosille 2019 - 2020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endParaRPr/>
          </a:p>
        </p:txBody>
      </p:sp>
      <p:sp>
        <p:nvSpPr>
          <p:cNvPr id="239" name="TextShape 2"/>
          <p:cNvSpPr txBox="1"/>
          <p:nvPr/>
        </p:nvSpPr>
        <p:spPr>
          <a:xfrm>
            <a:off x="685800" y="2925000"/>
            <a:ext cx="7772040" cy="31705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StarSymbol"/>
              <a:buChar char=""/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Hallitus esittää, että 18.11.2018 hyväksytty hinnasto voimassa kevään 2020 osuuskunnan kokoukseen asti.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40" name="TextShape 3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2D4CC6F1-1BA4-4FE6-B8A6-3BF7A8CA5CD5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307C3EE3-4B38-429C-9F93-8186EA0EA1EE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42" name="TextShape 2"/>
          <p:cNvSpPr txBox="1"/>
          <p:nvPr/>
        </p:nvSpPr>
        <p:spPr>
          <a:xfrm>
            <a:off x="721440" y="33264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283.4.2019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18  </a:t>
            </a:r>
            <a:endParaRPr/>
          </a:p>
        </p:txBody>
      </p:sp>
      <p:sp>
        <p:nvSpPr>
          <p:cNvPr id="243" name="CustomShape 3"/>
          <p:cNvSpPr/>
          <p:nvPr/>
        </p:nvSpPr>
        <p:spPr>
          <a:xfrm>
            <a:off x="611280" y="893880"/>
            <a:ext cx="7992720" cy="45612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18 §. Täydennysrakentaminen</a:t>
            </a:r>
            <a:endParaRPr/>
          </a:p>
        </p:txBody>
      </p:sp>
      <p:sp>
        <p:nvSpPr>
          <p:cNvPr id="244" name="CustomShape 4"/>
          <p:cNvSpPr/>
          <p:nvPr/>
        </p:nvSpPr>
        <p:spPr>
          <a:xfrm>
            <a:off x="616320" y="1653840"/>
            <a:ext cx="7846560" cy="2010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fi-FI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b="1" lang="fi-FI">
                <a:solidFill>
                  <a:srgbClr val="000000"/>
                </a:solidFill>
                <a:latin typeface="Times New Roman"/>
                <a:ea typeface="Times New Roman"/>
              </a:rPr>
              <a:t>18 a §. Jälkiliittyjälisä vuosille 2019 - 2020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000000"/>
                </a:solidFill>
                <a:latin typeface="Times New Roman"/>
                <a:ea typeface="Times New Roman"/>
              </a:rPr>
              <a:t>Ehdotus: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fi-FI">
                <a:solidFill>
                  <a:srgbClr val="000000"/>
                </a:solidFill>
                <a:latin typeface="Times New Roman"/>
                <a:ea typeface="Times New Roman"/>
              </a:rPr>
              <a:t>Valtuutetaan hallitus päättämään tapauskohtainen jälkiliittyjälisä sääntöjen ja hinnoitteluperiaatteiden mukaan.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45" name="CustomShape 5"/>
          <p:cNvSpPr/>
          <p:nvPr/>
        </p:nvSpPr>
        <p:spPr>
          <a:xfrm>
            <a:off x="611640" y="3717000"/>
            <a:ext cx="8064360" cy="201060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>
                <a:solidFill>
                  <a:srgbClr val="000000"/>
                </a:solidFill>
                <a:latin typeface="Times New Roman"/>
              </a:rPr>
              <a:t>18 b §. Täydennysrakentaminen ja toteutuspäätökset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000000"/>
                </a:solidFill>
                <a:latin typeface="Times New Roman"/>
              </a:rPr>
              <a:t>Ehdotus: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>
                <a:solidFill>
                  <a:srgbClr val="000000"/>
                </a:solidFill>
                <a:latin typeface="Times New Roman"/>
              </a:rPr>
              <a:t>•</a:t>
            </a:r>
            <a:r>
              <a:rPr lang="fi-FI">
                <a:solidFill>
                  <a:srgbClr val="000000"/>
                </a:solidFill>
                <a:latin typeface="Times New Roman"/>
              </a:rPr>
              <a:t>Myönnetään hallitukselle valtuudet päättää tapauskohtainen kustannukset kattava hinta ja sopimusehdot sääntöjen sekä hinnoittelu- ja toimintaperiaatteiden mukaan sekä toteuttamaan mahdolliset rakentamiset.</a:t>
            </a:r>
            <a:endParaRPr/>
          </a:p>
        </p:txBody>
      </p:sp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D597798F-58A3-4EFC-AEA9-2DB30C0CE925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47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19</a:t>
            </a:r>
            <a:endParaRPr/>
          </a:p>
        </p:txBody>
      </p:sp>
      <p:sp>
        <p:nvSpPr>
          <p:cNvPr id="248" name="CustomShape 3"/>
          <p:cNvSpPr/>
          <p:nvPr/>
        </p:nvSpPr>
        <p:spPr>
          <a:xfrm>
            <a:off x="611280" y="1413000"/>
            <a:ext cx="7992720" cy="32612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000000"/>
                </a:solidFill>
                <a:latin typeface="Times New Roman"/>
              </a:rPr>
              <a:t>19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Kokouskutsujen julkaiseminen ja tiedottaminen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000">
                <a:solidFill>
                  <a:srgbClr val="3333cc"/>
                </a:solidFill>
                <a:latin typeface="Times New Roman"/>
              </a:rPr>
              <a:t>Ehdotus: 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b="1" lang="fi-FI" sz="2000">
                <a:solidFill>
                  <a:srgbClr val="3333cc"/>
                </a:solidFill>
                <a:latin typeface="Times New Roman"/>
              </a:rPr>
              <a:t> </a:t>
            </a:r>
            <a:r>
              <a:rPr b="1" lang="fi-FI" sz="2000">
                <a:solidFill>
                  <a:srgbClr val="3333cc"/>
                </a:solidFill>
                <a:latin typeface="Times New Roman"/>
              </a:rPr>
              <a:t>Päätetään jatkaa Satakunnan Kansan ilmoituksilla sekä sähköposti- ja ilmoitustauluilmoituksilla.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 lvl="1">
              <a:lnSpc>
                <a:spcPct val="100000"/>
              </a:lnSpc>
              <a:buFont typeface="StarSymbol"/>
              <a:buChar char=""/>
            </a:pPr>
            <a:r>
              <a:rPr lang="fi-FI" sz="2000">
                <a:solidFill>
                  <a:srgbClr val="000000"/>
                </a:solidFill>
                <a:latin typeface="Times New Roman"/>
              </a:rPr>
              <a:t>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Lisäksi tietoa annetaan ”Kyläsaari” nettisivuilla: </a:t>
            </a:r>
            <a:r>
              <a:rPr b="1" lang="fi-FI" sz="2000">
                <a:solidFill>
                  <a:srgbClr val="000000"/>
                </a:solidFill>
                <a:latin typeface="Times New Roman"/>
              </a:rPr>
              <a:t>www.kylasaari.com </a:t>
            </a:r>
            <a:endParaRPr/>
          </a:p>
          <a:p>
            <a:pPr>
              <a:lnSpc>
                <a:spcPct val="100000"/>
              </a:lnSpc>
            </a:pPr>
            <a:r>
              <a:rPr b="1" lang="fi-FI" sz="2000">
                <a:solidFill>
                  <a:srgbClr val="000000"/>
                </a:solidFill>
                <a:latin typeface="Times New Roman"/>
              </a:rPr>
              <a:t>   </a:t>
            </a:r>
            <a:r>
              <a:rPr lang="fi-FI" sz="2000">
                <a:solidFill>
                  <a:srgbClr val="000000"/>
                </a:solidFill>
                <a:latin typeface="Times New Roman"/>
              </a:rPr>
              <a:t>ja  sähköposti-ilmoitukset niille, joilta on saatu osoitteet.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6553080" y="6248520"/>
            <a:ext cx="1904760" cy="4568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fld id="{7398C996-0B5B-49A5-B9CB-953E2F97F43A}" type="slidenum">
              <a:rPr lang="fi-FI" sz="1400">
                <a:solidFill>
                  <a:srgbClr val="000000"/>
                </a:solidFill>
                <a:latin typeface="Times New Roman"/>
              </a:rPr>
              <a:t>&lt;numero&gt;</a:t>
            </a:fld>
            <a:endParaRPr/>
          </a:p>
        </p:txBody>
      </p:sp>
      <p:sp>
        <p:nvSpPr>
          <p:cNvPr id="250" name="TextShape 2"/>
          <p:cNvSpPr txBox="1"/>
          <p:nvPr/>
        </p:nvSpPr>
        <p:spPr>
          <a:xfrm>
            <a:off x="685800" y="609480"/>
            <a:ext cx="7772040" cy="60912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fi-FI" sz="1600">
                <a:solidFill>
                  <a:srgbClr val="000000"/>
                </a:solidFill>
                <a:latin typeface="Times New Roman"/>
              </a:rPr>
              <a:t>Kyläsaareen jätevesiosuuskunta           28.4.2019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
</a:t>
            </a:r>
            <a:r>
              <a:rPr lang="fi-FI" sz="1600">
                <a:solidFill>
                  <a:srgbClr val="000000"/>
                </a:solidFill>
                <a:latin typeface="Times New Roman"/>
              </a:rPr>
              <a:t> Kokous § 20</a:t>
            </a:r>
            <a:endParaRPr/>
          </a:p>
        </p:txBody>
      </p:sp>
      <p:sp>
        <p:nvSpPr>
          <p:cNvPr id="251" name="CustomShape 3"/>
          <p:cNvSpPr/>
          <p:nvPr/>
        </p:nvSpPr>
        <p:spPr>
          <a:xfrm>
            <a:off x="611280" y="1268640"/>
            <a:ext cx="7992720" cy="3016440"/>
          </a:xfrm>
          <a:prstGeom prst="rect">
            <a:avLst/>
          </a:prstGeom>
          <a:noFill/>
          <a:ln w="9360"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i-FI" sz="2400">
                <a:solidFill>
                  <a:srgbClr val="3333cc"/>
                </a:solidFill>
                <a:latin typeface="Times New Roman"/>
              </a:rPr>
              <a:t>20 §. </a:t>
            </a:r>
            <a:r>
              <a:rPr lang="fi-FI" sz="2400">
                <a:solidFill>
                  <a:srgbClr val="000000"/>
                </a:solidFill>
                <a:latin typeface="Times New Roman"/>
              </a:rPr>
              <a:t>Kokouksen päättäminen</a:t>
            </a: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Klo: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i-FI" sz="2400">
                <a:solidFill>
                  <a:srgbClr val="000000"/>
                </a:solidFill>
                <a:latin typeface="Times New Roman"/>
              </a:rPr>
              <a:t>Hallitus ja isännöitsijä Jarno Norgård kiittää kaikkia kokouksen toimijoita, osakkaita ja osallistujia sekä pyrkii hoitamaan kaikki tehtävänsä luottamuksellisesti ja tarmokkaasti kaikkien yhteiseksi hyväksi kuten tähänkin asti.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