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49"/>
  </p:notesMasterIdLst>
  <p:sldIdLst>
    <p:sldId id="256" r:id="rId3"/>
    <p:sldId id="257" r:id="rId4"/>
    <p:sldId id="258" r:id="rId5"/>
    <p:sldId id="259" r:id="rId6"/>
    <p:sldId id="260" r:id="rId7"/>
    <p:sldId id="296" r:id="rId8"/>
    <p:sldId id="263" r:id="rId9"/>
    <p:sldId id="297" r:id="rId10"/>
    <p:sldId id="264" r:id="rId11"/>
    <p:sldId id="265" r:id="rId12"/>
    <p:sldId id="266" r:id="rId13"/>
    <p:sldId id="267" r:id="rId14"/>
    <p:sldId id="269" r:id="rId15"/>
    <p:sldId id="270" r:id="rId16"/>
    <p:sldId id="271" r:id="rId17"/>
    <p:sldId id="272" r:id="rId18"/>
    <p:sldId id="273" r:id="rId19"/>
    <p:sldId id="298" r:id="rId20"/>
    <p:sldId id="274" r:id="rId21"/>
    <p:sldId id="299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303" r:id="rId32"/>
    <p:sldId id="304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300" r:id="rId41"/>
    <p:sldId id="291" r:id="rId42"/>
    <p:sldId id="301" r:id="rId43"/>
    <p:sldId id="302" r:id="rId44"/>
    <p:sldId id="292" r:id="rId45"/>
    <p:sldId id="293" r:id="rId46"/>
    <p:sldId id="294" r:id="rId47"/>
    <p:sldId id="295" r:id="rId48"/>
  </p:sldIdLst>
  <p:sldSz cx="9144000" cy="6858000" type="screen4x3"/>
  <p:notesSz cx="6797675" cy="9872663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D8E8"/>
    <a:srgbClr val="E9ED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wrap="none" lIns="0" tIns="0" rIns="0" bIns="0"/>
          <a:lstStyle/>
          <a:p>
            <a:r>
              <a:rPr lang="fi-FI"/>
              <a:t>Napsauta muokataksesi muistiinpanojen muotoilua</a:t>
            </a:r>
            <a:endParaRPr/>
          </a:p>
        </p:txBody>
      </p:sp>
      <p:sp>
        <p:nvSpPr>
          <p:cNvPr id="79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wrap="none" lIns="0" tIns="0" rIns="0" bIns="0"/>
          <a:lstStyle/>
          <a:p>
            <a:r>
              <a:rPr lang="fi-FI"/>
              <a:t>&lt;ylätunniste&gt;</a:t>
            </a:r>
            <a:endParaRPr/>
          </a:p>
        </p:txBody>
      </p:sp>
      <p:sp>
        <p:nvSpPr>
          <p:cNvPr id="80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r>
              <a:rPr lang="fi-FI"/>
              <a:t>&lt;päivämäärä/kellonaika&gt;</a:t>
            </a:r>
            <a:endParaRPr/>
          </a:p>
        </p:txBody>
      </p:sp>
      <p:sp>
        <p:nvSpPr>
          <p:cNvPr id="81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wrap="none" lIns="0" tIns="0" rIns="0" bIns="0" anchor="b"/>
          <a:lstStyle/>
          <a:p>
            <a:r>
              <a:rPr lang="fi-FI"/>
              <a:t>&lt;alatunniste&gt;</a:t>
            </a:r>
            <a:endParaRPr/>
          </a:p>
        </p:txBody>
      </p:sp>
      <p:sp>
        <p:nvSpPr>
          <p:cNvPr id="82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wrap="none" lIns="0" tIns="0" rIns="0" bIns="0" anchor="b"/>
          <a:lstStyle/>
          <a:p>
            <a:pPr algn="r"/>
            <a:fld id="{3E2FB907-672D-4EA7-A5A1-0E4219B11E29}" type="slidenum">
              <a:rPr lang="fi-FI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19926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253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505D46FD-AE4F-4905-8377-2E6E96D32E21}" type="slidenum">
              <a:rPr lang="fi-FI" sz="1200"/>
              <a:t>1</a:t>
            </a:fld>
            <a:endParaRPr/>
          </a:p>
        </p:txBody>
      </p:sp>
      <p:sp>
        <p:nvSpPr>
          <p:cNvPr id="254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256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AD3659C0-39D0-4E03-86FB-E19E9EC4BEE8}" type="slidenum">
              <a:rPr lang="fi-FI" sz="1200"/>
              <a:t>2</a:t>
            </a:fld>
            <a:endParaRPr/>
          </a:p>
        </p:txBody>
      </p:sp>
      <p:sp>
        <p:nvSpPr>
          <p:cNvPr id="257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259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78B1FC05-DCB6-46B0-8AE4-CD4455D35CE1}" type="slidenum">
              <a:rPr lang="fi-FI" sz="1200"/>
              <a:t>3</a:t>
            </a:fld>
            <a:endParaRPr/>
          </a:p>
        </p:txBody>
      </p:sp>
      <p:sp>
        <p:nvSpPr>
          <p:cNvPr id="260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262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56AF020C-DAB1-4006-BE3C-31597C1911FA}" type="slidenum">
              <a:rPr lang="fi-FI" sz="1200"/>
              <a:t>4</a:t>
            </a:fld>
            <a:endParaRPr/>
          </a:p>
        </p:txBody>
      </p:sp>
      <p:sp>
        <p:nvSpPr>
          <p:cNvPr id="263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265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2CD45501-1D6C-442E-B469-D1B3B9FF8FEC}" type="slidenum">
              <a:rPr lang="fi-FI" sz="1200"/>
              <a:t>5</a:t>
            </a:fld>
            <a:endParaRPr/>
          </a:p>
        </p:txBody>
      </p:sp>
      <p:sp>
        <p:nvSpPr>
          <p:cNvPr id="266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274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2030AFB2-EB4B-4734-BEF1-2FC3C93C4292}" type="slidenum">
              <a:rPr lang="fi-FI" sz="1200"/>
              <a:t>7</a:t>
            </a:fld>
            <a:endParaRPr/>
          </a:p>
        </p:txBody>
      </p:sp>
      <p:sp>
        <p:nvSpPr>
          <p:cNvPr id="275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277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08E408B1-5280-4E81-8405-9B54B5C24E99}" type="slidenum">
              <a:rPr lang="fi-FI" sz="1200"/>
              <a:t>9</a:t>
            </a:fld>
            <a:endParaRPr/>
          </a:p>
        </p:txBody>
      </p:sp>
      <p:sp>
        <p:nvSpPr>
          <p:cNvPr id="278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280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18440C5D-E340-411F-9CE5-A1086DFB5708}" type="slidenum">
              <a:rPr lang="fi-FI" sz="1200"/>
              <a:t>10</a:t>
            </a:fld>
            <a:endParaRPr/>
          </a:p>
        </p:txBody>
      </p:sp>
      <p:sp>
        <p:nvSpPr>
          <p:cNvPr id="281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283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72D5A002-412F-4D02-B9A5-9918B5681473}" type="slidenum">
              <a:rPr lang="fi-FI" sz="1200"/>
              <a:t>11</a:t>
            </a:fld>
            <a:endParaRPr/>
          </a:p>
        </p:txBody>
      </p:sp>
      <p:sp>
        <p:nvSpPr>
          <p:cNvPr id="284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286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F4B3A77D-B418-4DCC-A9BF-F635F6501C58}" type="slidenum">
              <a:rPr lang="fi-FI" sz="1200"/>
              <a:t>12</a:t>
            </a:fld>
            <a:endParaRPr/>
          </a:p>
        </p:txBody>
      </p:sp>
      <p:sp>
        <p:nvSpPr>
          <p:cNvPr id="287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292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ED245FE0-820A-4DF1-A696-1B60CE29CA24}" type="slidenum">
              <a:rPr lang="fi-FI" sz="1200"/>
              <a:t>13</a:t>
            </a:fld>
            <a:endParaRPr/>
          </a:p>
        </p:txBody>
      </p:sp>
      <p:sp>
        <p:nvSpPr>
          <p:cNvPr id="293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295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ADD60FE2-22AF-4E09-B66D-9955DF0ABCB0}" type="slidenum">
              <a:rPr lang="fi-FI" sz="1200"/>
              <a:t>14</a:t>
            </a:fld>
            <a:endParaRPr/>
          </a:p>
        </p:txBody>
      </p:sp>
      <p:sp>
        <p:nvSpPr>
          <p:cNvPr id="296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298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7464915E-32BB-4226-99E6-1B578F8C2154}" type="slidenum">
              <a:rPr lang="fi-FI" sz="1200"/>
              <a:t>15</a:t>
            </a:fld>
            <a:endParaRPr/>
          </a:p>
        </p:txBody>
      </p:sp>
      <p:sp>
        <p:nvSpPr>
          <p:cNvPr id="299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301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0CFA7F44-B46E-4FEE-9051-E7EE6A9B2458}" type="slidenum">
              <a:rPr lang="fi-FI" sz="1200"/>
              <a:t>16</a:t>
            </a:fld>
            <a:endParaRPr/>
          </a:p>
        </p:txBody>
      </p:sp>
      <p:sp>
        <p:nvSpPr>
          <p:cNvPr id="302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304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36C42C24-9CAB-453E-826A-0B6CB18D6812}" type="slidenum">
              <a:rPr lang="fi-FI" sz="1200"/>
              <a:t>17</a:t>
            </a:fld>
            <a:endParaRPr/>
          </a:p>
        </p:txBody>
      </p:sp>
      <p:sp>
        <p:nvSpPr>
          <p:cNvPr id="305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307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C5B9A1AF-DB4D-4E50-BBFB-780D3CA296AF}" type="slidenum">
              <a:rPr lang="fi-FI" sz="1200"/>
              <a:t>19</a:t>
            </a:fld>
            <a:endParaRPr/>
          </a:p>
        </p:txBody>
      </p:sp>
      <p:sp>
        <p:nvSpPr>
          <p:cNvPr id="308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310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4C8F4EAB-9532-49CD-89FB-CE6AB73B2F7C}" type="slidenum">
              <a:rPr lang="fi-FI" sz="1200"/>
              <a:t>21</a:t>
            </a:fld>
            <a:endParaRPr/>
          </a:p>
        </p:txBody>
      </p:sp>
      <p:sp>
        <p:nvSpPr>
          <p:cNvPr id="311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313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2C5D9D31-10E0-4E55-9549-969E8D8F9B9E}" type="slidenum">
              <a:rPr lang="fi-FI" sz="1200"/>
              <a:t>22</a:t>
            </a:fld>
            <a:endParaRPr/>
          </a:p>
        </p:txBody>
      </p:sp>
      <p:sp>
        <p:nvSpPr>
          <p:cNvPr id="314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316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B9B6396E-9032-42F4-A346-2D295DA3D45A}" type="slidenum">
              <a:rPr lang="fi-FI" sz="1200"/>
              <a:t>23</a:t>
            </a:fld>
            <a:endParaRPr/>
          </a:p>
        </p:txBody>
      </p:sp>
      <p:sp>
        <p:nvSpPr>
          <p:cNvPr id="317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19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9ABC92E7-AE59-43FC-9E7A-FB7593103BFD}" type="slidenum">
              <a:rPr lang="fi-FI" sz="1200"/>
              <a:t>24</a:t>
            </a:fld>
            <a:endParaRPr/>
          </a:p>
        </p:txBody>
      </p:sp>
      <p:sp>
        <p:nvSpPr>
          <p:cNvPr id="320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22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7B26ECA6-6FC8-4795-83A8-66716D91CBEF}" type="slidenum">
              <a:rPr lang="fi-FI" sz="1200"/>
              <a:t>25</a:t>
            </a:fld>
            <a:endParaRPr/>
          </a:p>
        </p:txBody>
      </p:sp>
      <p:sp>
        <p:nvSpPr>
          <p:cNvPr id="323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25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381FD3D8-5471-427D-BD5A-2B4A63975542}" type="slidenum">
              <a:rPr lang="fi-FI" sz="1200"/>
              <a:t>26</a:t>
            </a:fld>
            <a:endParaRPr/>
          </a:p>
        </p:txBody>
      </p:sp>
      <p:sp>
        <p:nvSpPr>
          <p:cNvPr id="326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28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A89D5D0B-65D1-4AA7-9E88-640181FCB06F}" type="slidenum">
              <a:rPr lang="fi-FI" sz="1200"/>
              <a:t>27</a:t>
            </a:fld>
            <a:endParaRPr/>
          </a:p>
        </p:txBody>
      </p:sp>
      <p:sp>
        <p:nvSpPr>
          <p:cNvPr id="329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31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B458FC0B-258A-44AF-9338-00DF7712BF21}" type="slidenum">
              <a:rPr lang="fi-FI" sz="1200"/>
              <a:t>28</a:t>
            </a:fld>
            <a:endParaRPr/>
          </a:p>
        </p:txBody>
      </p:sp>
      <p:sp>
        <p:nvSpPr>
          <p:cNvPr id="332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34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09B402E1-9A9D-42F8-B24C-81A60F57AA57}" type="slidenum">
              <a:rPr lang="fi-FI" sz="1200"/>
              <a:t>29</a:t>
            </a:fld>
            <a:endParaRPr/>
          </a:p>
        </p:txBody>
      </p:sp>
      <p:sp>
        <p:nvSpPr>
          <p:cNvPr id="335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34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09B402E1-9A9D-42F8-B24C-81A60F57AA57}" type="slidenum">
              <a:rPr lang="fi-FI" sz="1200"/>
              <a:t>30</a:t>
            </a:fld>
            <a:endParaRPr/>
          </a:p>
        </p:txBody>
      </p:sp>
      <p:sp>
        <p:nvSpPr>
          <p:cNvPr id="335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3491274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34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09B402E1-9A9D-42F8-B24C-81A60F57AA57}" type="slidenum">
              <a:rPr lang="fi-FI" sz="1200"/>
              <a:t>31</a:t>
            </a:fld>
            <a:endParaRPr/>
          </a:p>
        </p:txBody>
      </p:sp>
      <p:sp>
        <p:nvSpPr>
          <p:cNvPr id="335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8348346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37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A497789B-D985-49D6-9583-48F2BDF4012F}" type="slidenum">
              <a:rPr lang="fi-FI" sz="1200"/>
              <a:t>32</a:t>
            </a:fld>
            <a:endParaRPr/>
          </a:p>
        </p:txBody>
      </p:sp>
      <p:sp>
        <p:nvSpPr>
          <p:cNvPr id="338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40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DADF9D1C-410E-4FE1-B6F5-C2C38A21D7A4}" type="slidenum">
              <a:rPr lang="fi-FI" sz="1200"/>
              <a:t>33</a:t>
            </a:fld>
            <a:endParaRPr/>
          </a:p>
        </p:txBody>
      </p:sp>
      <p:sp>
        <p:nvSpPr>
          <p:cNvPr id="341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43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6F4086A7-31BD-4BC3-8ADA-8C8D8626420E}" type="slidenum">
              <a:rPr lang="fi-FI" sz="1200"/>
              <a:t>38</a:t>
            </a:fld>
            <a:endParaRPr/>
          </a:p>
        </p:txBody>
      </p:sp>
      <p:sp>
        <p:nvSpPr>
          <p:cNvPr id="344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46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0CA6E143-5706-4309-9B23-B0B3A71840F3}" type="slidenum">
              <a:rPr lang="fi-FI" sz="1200"/>
              <a:t>40</a:t>
            </a:fld>
            <a:endParaRPr/>
          </a:p>
        </p:txBody>
      </p:sp>
      <p:sp>
        <p:nvSpPr>
          <p:cNvPr id="347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49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80A68784-A870-47FD-8DDD-B177D3D9BE07}" type="slidenum">
              <a:rPr lang="fi-FI" sz="1200"/>
              <a:t>42</a:t>
            </a:fld>
            <a:endParaRPr/>
          </a:p>
        </p:txBody>
      </p:sp>
      <p:sp>
        <p:nvSpPr>
          <p:cNvPr id="350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0735824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49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80A68784-A870-47FD-8DDD-B177D3D9BE07}" type="slidenum">
              <a:rPr lang="fi-FI" sz="1200"/>
              <a:t>43</a:t>
            </a:fld>
            <a:endParaRPr/>
          </a:p>
        </p:txBody>
      </p:sp>
      <p:sp>
        <p:nvSpPr>
          <p:cNvPr id="350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52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7929A497-59AB-47DE-A24E-65A689A62824}" type="slidenum">
              <a:rPr lang="fi-FI" sz="1200"/>
              <a:t>44</a:t>
            </a:fld>
            <a:endParaRPr/>
          </a:p>
        </p:txBody>
      </p:sp>
      <p:sp>
        <p:nvSpPr>
          <p:cNvPr id="353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55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CE752EA8-FD06-4E5C-82C5-00353E85973B}" type="slidenum">
              <a:rPr lang="fi-FI" sz="1200"/>
              <a:t>45</a:t>
            </a:fld>
            <a:endParaRPr/>
          </a:p>
        </p:txBody>
      </p:sp>
      <p:sp>
        <p:nvSpPr>
          <p:cNvPr id="356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58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4013D3DF-D73B-4F7B-A085-46486FB870B2}" type="slidenum">
              <a:rPr lang="fi-FI" sz="1200"/>
              <a:t>46</a:t>
            </a:fld>
            <a:endParaRPr/>
          </a:p>
        </p:txBody>
      </p:sp>
      <p:sp>
        <p:nvSpPr>
          <p:cNvPr id="359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85800" y="609480"/>
            <a:ext cx="7772040" cy="52981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pic>
        <p:nvPicPr>
          <p:cNvPr id="37" name="Kuva 36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38" name="Kuva 37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subTitle"/>
          </p:nvPr>
        </p:nvSpPr>
        <p:spPr>
          <a:xfrm>
            <a:off x="685800" y="609480"/>
            <a:ext cx="7772040" cy="52981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72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pic>
        <p:nvPicPr>
          <p:cNvPr id="76" name="Kuva 75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77" name="Kuva 76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fi-FI" sz="4400">
                <a:solidFill>
                  <a:srgbClr val="000000"/>
                </a:solidFill>
                <a:latin typeface="Times New Roman"/>
              </a:rPr>
              <a:t>Muokkaa otsikon tekstimuotoa napsauttamallaMuokkaa perustyyl. napsautt.</a:t>
            </a:r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Esitys_v3</a:t>
            </a:r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A7172C7E-4D6B-40D3-9886-0BCFB11A4C7F}" type="slidenum">
              <a:rPr lang="fi-FI" sz="1400">
                <a:solidFill>
                  <a:srgbClr val="000000"/>
                </a:solidFill>
                <a:latin typeface="Times New Roman"/>
              </a:rPr>
              <a:t>‹#›</a:t>
            </a:fld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buSzPct val="25000"/>
              <a:buFont typeface="StarSymbol"/>
              <a:buChar char=""/>
            </a:pPr>
            <a:r>
              <a:rPr lang="fi-FI"/>
              <a:t>Muokkaa jäsennyksen tekstimuotoa napsauttamalla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fi-FI"/>
              <a:t>Toinen jäsennystaso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fi-FI"/>
              <a:t>Kolmas jäsennystaso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fi-FI"/>
              <a:t>Neljäs jäsennystaso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fi-FI"/>
              <a:t>Viides jäsennystaso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fi-FI"/>
              <a:t>Kuudes jäsennystaso</a:t>
            </a:r>
            <a:endParaRPr/>
          </a:p>
          <a:p>
            <a:pPr lvl="6">
              <a:buSzPct val="25000"/>
              <a:buFont typeface="StarSymbol"/>
              <a:buChar char=""/>
            </a:pPr>
            <a:r>
              <a:rPr lang="fi-FI"/>
              <a:t>Seitsemäs jäsennystaso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fi-FI" sz="4400">
                <a:solidFill>
                  <a:srgbClr val="000000"/>
                </a:solidFill>
                <a:latin typeface="Times New Roman"/>
              </a:rPr>
              <a:t>Muokkaa otsikon tekstimuotoa napsauttamallaMuokkaa perustyyl. napsautt.</a:t>
            </a:r>
            <a:endParaRPr/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</p:spPr>
        <p:txBody>
          <a:bodyPr/>
          <a:lstStyle/>
          <a:p>
            <a:pPr>
              <a:buSzPct val="25000"/>
              <a:buFont typeface="StarSymbol"/>
              <a:buChar char=""/>
            </a:pPr>
            <a:r>
              <a:rPr lang="fi-FI" sz="3200">
                <a:solidFill>
                  <a:srgbClr val="000000"/>
                </a:solidFill>
                <a:latin typeface="Times New Roman"/>
              </a:rPr>
              <a:t>Muokkaa jäsennyksen tekstimuotoa napsauttamalla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fi-FI" sz="3200">
                <a:solidFill>
                  <a:srgbClr val="000000"/>
                </a:solidFill>
                <a:latin typeface="Times New Roman"/>
              </a:rPr>
              <a:t>Toinen jäsennystaso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fi-FI" sz="3200">
                <a:solidFill>
                  <a:srgbClr val="000000"/>
                </a:solidFill>
                <a:latin typeface="Times New Roman"/>
              </a:rPr>
              <a:t>Kolmas jäsennystaso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fi-FI" sz="3200">
                <a:solidFill>
                  <a:srgbClr val="000000"/>
                </a:solidFill>
                <a:latin typeface="Times New Roman"/>
              </a:rPr>
              <a:t>Neljäs jäsennystaso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fi-FI" sz="3200">
                <a:solidFill>
                  <a:srgbClr val="000000"/>
                </a:solidFill>
                <a:latin typeface="Times New Roman"/>
              </a:rPr>
              <a:t>Viides jäsennystaso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fi-FI" sz="3200">
                <a:solidFill>
                  <a:srgbClr val="000000"/>
                </a:solidFill>
                <a:latin typeface="Times New Roman"/>
              </a:rPr>
              <a:t>Kuudes jäsennystaso</a:t>
            </a:r>
            <a:endParaRPr/>
          </a:p>
          <a:p>
            <a:pPr>
              <a:lnSpc>
                <a:spcPct val="100000"/>
              </a:lnSpc>
              <a:buFont typeface="StarSymbol"/>
              <a:buChar char=""/>
            </a:pPr>
            <a:r>
              <a:rPr lang="fi-FI" sz="3200">
                <a:solidFill>
                  <a:srgbClr val="000000"/>
                </a:solidFill>
                <a:latin typeface="Times New Roman"/>
              </a:rPr>
              <a:t>Seitsemäs jäsennystasoMuokkaa tekstin perustyylejä napsauttamalla</a:t>
            </a:r>
            <a:endParaRPr/>
          </a:p>
          <a:p>
            <a:pPr lvl="1">
              <a:lnSpc>
                <a:spcPct val="100000"/>
              </a:lnSpc>
              <a:buFont typeface="StarSymbol"/>
              <a:buChar char=""/>
            </a:pPr>
            <a:r>
              <a:rPr lang="fi-FI" sz="2800">
                <a:solidFill>
                  <a:srgbClr val="000000"/>
                </a:solidFill>
                <a:latin typeface="Times New Roman"/>
              </a:rPr>
              <a:t>toinen taso</a:t>
            </a:r>
            <a:endParaRPr/>
          </a:p>
          <a:p>
            <a:pPr lvl="2">
              <a:lnSpc>
                <a:spcPct val="100000"/>
              </a:lnSpc>
              <a:buFont typeface="StarSymbol"/>
              <a:buChar char=""/>
            </a:pPr>
            <a:r>
              <a:rPr lang="fi-FI" sz="2400">
                <a:solidFill>
                  <a:srgbClr val="000000"/>
                </a:solidFill>
                <a:latin typeface="Times New Roman"/>
              </a:rPr>
              <a:t>kolmas taso</a:t>
            </a:r>
            <a:endParaRPr/>
          </a:p>
          <a:p>
            <a:pPr lvl="3">
              <a:lnSpc>
                <a:spcPct val="100000"/>
              </a:lnSpc>
              <a:buFont typeface="StarSymbol"/>
              <a:buChar char=""/>
            </a:pPr>
            <a:r>
              <a:rPr lang="fi-FI" sz="2000">
                <a:solidFill>
                  <a:srgbClr val="000000"/>
                </a:solidFill>
                <a:latin typeface="Times New Roman"/>
              </a:rPr>
              <a:t>neljäs taso</a:t>
            </a:r>
            <a:endParaRPr/>
          </a:p>
          <a:p>
            <a:pPr lvl="4">
              <a:lnSpc>
                <a:spcPct val="100000"/>
              </a:lnSpc>
              <a:buFont typeface="StarSymbol"/>
              <a:buChar char="»"/>
            </a:pPr>
            <a:r>
              <a:rPr lang="fi-FI" sz="2000">
                <a:solidFill>
                  <a:srgbClr val="000000"/>
                </a:solidFill>
                <a:latin typeface="Times New Roman"/>
              </a:rPr>
              <a:t>viides taso</a:t>
            </a:r>
            <a:endParaRPr/>
          </a:p>
        </p:txBody>
      </p:sp>
      <p:sp>
        <p:nvSpPr>
          <p:cNvPr id="41" name="PlaceHolder 3"/>
          <p:cNvSpPr>
            <a:spLocks noGrp="1"/>
          </p:cNvSpPr>
          <p:nvPr>
            <p:ph type="dt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2" name="PlaceHolder 4"/>
          <p:cNvSpPr>
            <a:spLocks noGrp="1"/>
          </p:cNvSpPr>
          <p:nvPr>
            <p:ph type="ftr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Esitys_v3</a:t>
            </a:r>
            <a:endParaRPr/>
          </a:p>
        </p:txBody>
      </p:sp>
      <p:sp>
        <p:nvSpPr>
          <p:cNvPr id="43" name="PlaceHolder 5"/>
          <p:cNvSpPr>
            <a:spLocks noGrp="1"/>
          </p:cNvSpPr>
          <p:nvPr>
            <p:ph type="sldNum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E5A81311-3A09-430F-B8ED-9AD87D553D6D}" type="slidenum">
              <a:rPr lang="fi-FI" sz="1400">
                <a:solidFill>
                  <a:srgbClr val="000000"/>
                </a:solidFill>
                <a:latin typeface="Times New Roman"/>
              </a:r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Esitys_v1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  <p:sp>
        <p:nvSpPr>
          <p:cNvPr id="84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02DDDD14-EC8A-420C-AFBE-26C5BD73D397}" type="slidenum">
              <a:rPr lang="fi-FI" sz="1400">
                <a:solidFill>
                  <a:srgbClr val="000000"/>
                </a:solidFill>
                <a:latin typeface="Times New Roman"/>
              </a:rPr>
              <a:t>1</a:t>
            </a:fld>
            <a:endParaRPr/>
          </a:p>
        </p:txBody>
      </p:sp>
      <p:sp>
        <p:nvSpPr>
          <p:cNvPr id="85" name="CustomShape 3"/>
          <p:cNvSpPr/>
          <p:nvPr/>
        </p:nvSpPr>
        <p:spPr>
          <a:xfrm>
            <a:off x="539640" y="1557360"/>
            <a:ext cx="8076960" cy="3016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fi-FI" sz="4000" b="1" dirty="0">
                <a:solidFill>
                  <a:srgbClr val="3333CC"/>
                </a:solidFill>
                <a:latin typeface="Times New Roman"/>
              </a:rPr>
              <a:t>Kyläsaaren jätevesiosuuskunnan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fi-FI" sz="4000" b="1" dirty="0">
                <a:solidFill>
                  <a:srgbClr val="3333CC"/>
                </a:solidFill>
                <a:latin typeface="Times New Roman"/>
              </a:rPr>
              <a:t>osuuskunnan kokous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fi-FI" sz="4000" b="1" dirty="0">
                <a:solidFill>
                  <a:srgbClr val="3333CC"/>
                </a:solidFill>
                <a:latin typeface="Times New Roman"/>
              </a:rPr>
              <a:t>Nro 24. </a:t>
            </a:r>
            <a:r>
              <a:rPr lang="fi-FI" sz="2000" b="1" dirty="0">
                <a:solidFill>
                  <a:srgbClr val="3333CC"/>
                </a:solidFill>
                <a:latin typeface="Times New Roman"/>
              </a:rPr>
              <a:t>(kevätkokous)</a:t>
            </a: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r>
              <a:rPr lang="fi-FI" sz="2400" b="1" dirty="0">
                <a:solidFill>
                  <a:srgbClr val="3333CC"/>
                </a:solidFill>
                <a:latin typeface="Times New Roman"/>
              </a:rPr>
              <a:t>Sunnuntaina 23.5.2021 klo 15.00-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fi-FI" sz="2400" b="1" dirty="0">
                <a:solidFill>
                  <a:srgbClr val="3333CC"/>
                </a:solidFill>
                <a:latin typeface="Times New Roman"/>
              </a:rPr>
              <a:t>Kyläsaaren Kylätalolla, </a:t>
            </a:r>
            <a:r>
              <a:rPr lang="fi-FI" sz="2400" b="1" dirty="0" err="1">
                <a:solidFill>
                  <a:srgbClr val="3333CC"/>
                </a:solidFill>
                <a:latin typeface="Times New Roman"/>
              </a:rPr>
              <a:t>Mörtintie</a:t>
            </a:r>
            <a:r>
              <a:rPr lang="fi-FI" sz="2400" b="1" dirty="0">
                <a:solidFill>
                  <a:srgbClr val="3333CC"/>
                </a:solidFill>
                <a:latin typeface="Times New Roman"/>
              </a:rPr>
              <a:t> 9.</a:t>
            </a:r>
            <a:endParaRPr dirty="0"/>
          </a:p>
        </p:txBody>
      </p:sp>
      <p:sp>
        <p:nvSpPr>
          <p:cNvPr id="86" name="TextShape 4"/>
          <p:cNvSpPr txBox="1"/>
          <p:nvPr/>
        </p:nvSpPr>
        <p:spPr>
          <a:xfrm>
            <a:off x="685800" y="60948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         23.5.2021
Osuuskunnan kokous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Esitys_v1</a:t>
            </a:r>
            <a:endParaRPr dirty="0"/>
          </a:p>
        </p:txBody>
      </p:sp>
      <p:sp>
        <p:nvSpPr>
          <p:cNvPr id="88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0C051813-8296-480C-BD98-7961AD24322E}" type="slidenum">
              <a:rPr lang="fi-FI" sz="1400">
                <a:solidFill>
                  <a:srgbClr val="000000"/>
                </a:solidFill>
                <a:latin typeface="Times New Roman"/>
              </a:rPr>
              <a:t>2</a:t>
            </a:fld>
            <a:endParaRPr/>
          </a:p>
        </p:txBody>
      </p:sp>
      <p:sp>
        <p:nvSpPr>
          <p:cNvPr id="89" name="TextShape 3"/>
          <p:cNvSpPr txBox="1"/>
          <p:nvPr/>
        </p:nvSpPr>
        <p:spPr>
          <a:xfrm>
            <a:off x="685800" y="60948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		 23.5.2021 
Asialista</a:t>
            </a:r>
            <a:endParaRPr dirty="0"/>
          </a:p>
        </p:txBody>
      </p:sp>
      <p:sp>
        <p:nvSpPr>
          <p:cNvPr id="90" name="CustomShape 4"/>
          <p:cNvSpPr/>
          <p:nvPr/>
        </p:nvSpPr>
        <p:spPr>
          <a:xfrm>
            <a:off x="928800" y="1357200"/>
            <a:ext cx="6643440" cy="46292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  <a:buFont typeface="StarSymbol"/>
              <a:buAutoNum type="arabicPeriod"/>
            </a:pPr>
            <a:r>
              <a:rPr lang="fi-FI" sz="2400" dirty="0">
                <a:solidFill>
                  <a:srgbClr val="000000"/>
                </a:solidFill>
                <a:latin typeface="Times New Roman"/>
              </a:rPr>
              <a:t>Kokouksen avaus.</a:t>
            </a:r>
            <a:endParaRPr dirty="0"/>
          </a:p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Hallituksen puheenjohtaja </a:t>
            </a:r>
            <a:r>
              <a:rPr lang="fi-FI" sz="1600" b="1" dirty="0">
                <a:solidFill>
                  <a:srgbClr val="000000"/>
                </a:solidFill>
                <a:latin typeface="Times New Roman"/>
              </a:rPr>
              <a:t>Jorma Liukkonen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400" dirty="0">
                <a:solidFill>
                  <a:srgbClr val="000000"/>
                </a:solidFill>
                <a:latin typeface="Times New Roman"/>
              </a:rPr>
              <a:t>2. Valitaan kokouksen puheenjohtaja</a:t>
            </a:r>
            <a:endParaRPr dirty="0"/>
          </a:p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Ehdotettu: </a:t>
            </a:r>
            <a:r>
              <a:rPr lang="fi-FI" sz="1600" b="1" dirty="0">
                <a:latin typeface="Times New Roman"/>
              </a:rPr>
              <a:t>Vesa </a:t>
            </a:r>
            <a:r>
              <a:rPr lang="fi-FI" sz="1600" b="1" dirty="0" err="1">
                <a:latin typeface="Times New Roman"/>
              </a:rPr>
              <a:t>Duldin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400" dirty="0">
                <a:solidFill>
                  <a:srgbClr val="000000"/>
                </a:solidFill>
                <a:latin typeface="Times New Roman"/>
              </a:rPr>
              <a:t>3. Valitaan kokouksen sihteeri</a:t>
            </a:r>
            <a:endParaRPr dirty="0"/>
          </a:p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Ehdotettu: </a:t>
            </a:r>
            <a:r>
              <a:rPr lang="fi-FI" sz="1600" b="1" dirty="0">
                <a:solidFill>
                  <a:srgbClr val="000000"/>
                </a:solidFill>
                <a:latin typeface="Times New Roman"/>
              </a:rPr>
              <a:t>Sinikka Ketonen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400" dirty="0">
                <a:solidFill>
                  <a:srgbClr val="000000"/>
                </a:solidFill>
                <a:latin typeface="Times New Roman"/>
              </a:rPr>
              <a:t>4. Valitaan kokouksen 2 pöytäkirjatarkastajaa, jotka toimivat tarvittaessa ääntenlaskijoina.</a:t>
            </a:r>
            <a:endParaRPr dirty="0"/>
          </a:p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Ehdotettu: 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400" dirty="0">
                <a:solidFill>
                  <a:srgbClr val="000000"/>
                </a:solidFill>
                <a:latin typeface="Times New Roman"/>
              </a:rPr>
              <a:t>5. Todetaan läsnäolijat ja oikeudet</a:t>
            </a:r>
            <a:endParaRPr dirty="0"/>
          </a:p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Osakkaat:     kpl	Valtakirjalla edustettuna:     kpl	Läsnäolo-oikeus:     kpl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Esitys_v1</a:t>
            </a:r>
            <a:endParaRPr dirty="0"/>
          </a:p>
        </p:txBody>
      </p:sp>
      <p:sp>
        <p:nvSpPr>
          <p:cNvPr id="92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80B6EAF8-8BF9-4980-BE0E-8C10C49F9041}" type="slidenum">
              <a:rPr lang="fi-FI" sz="1400">
                <a:solidFill>
                  <a:srgbClr val="000000"/>
                </a:solidFill>
                <a:latin typeface="Times New Roman"/>
              </a:rPr>
              <a:t>3</a:t>
            </a:fld>
            <a:endParaRPr/>
          </a:p>
        </p:txBody>
      </p:sp>
      <p:sp>
        <p:nvSpPr>
          <p:cNvPr id="93" name="TextShape 3"/>
          <p:cNvSpPr txBox="1"/>
          <p:nvPr/>
        </p:nvSpPr>
        <p:spPr>
          <a:xfrm>
            <a:off x="685800" y="60948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		 23.5.2021 
 Kokous § 6</a:t>
            </a:r>
            <a:endParaRPr dirty="0"/>
          </a:p>
        </p:txBody>
      </p:sp>
      <p:sp>
        <p:nvSpPr>
          <p:cNvPr id="94" name="CustomShape 4"/>
          <p:cNvSpPr/>
          <p:nvPr/>
        </p:nvSpPr>
        <p:spPr>
          <a:xfrm>
            <a:off x="500040" y="1428840"/>
            <a:ext cx="8289720" cy="374796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sz="2400" dirty="0">
                <a:solidFill>
                  <a:srgbClr val="000000"/>
                </a:solidFill>
                <a:latin typeface="Times New Roman"/>
              </a:rPr>
              <a:t>6. Todetaan kokouksen laillisuus ja päätösvaltaisuus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400" dirty="0">
                <a:solidFill>
                  <a:srgbClr val="000000"/>
                </a:solidFill>
                <a:latin typeface="Times New Roman"/>
              </a:rPr>
              <a:t>Osuuskunnan kokouksen kokouskutsu on ilmoitettu</a:t>
            </a:r>
            <a:endParaRPr dirty="0"/>
          </a:p>
          <a:p>
            <a:pPr lvl="1">
              <a:lnSpc>
                <a:spcPct val="100000"/>
              </a:lnSpc>
              <a:buFont typeface="StarSymbol"/>
              <a:buChar char=""/>
            </a:pPr>
            <a:r>
              <a:rPr lang="fi-FI" sz="2000" dirty="0">
                <a:solidFill>
                  <a:srgbClr val="000000"/>
                </a:solidFill>
                <a:latin typeface="Times New Roman"/>
              </a:rPr>
              <a:t> Kylän ilmoitustauluilla ja sähköpostijakeluna  </a:t>
            </a:r>
            <a:r>
              <a:rPr lang="fi-FI" sz="2000" b="1" i="1" dirty="0">
                <a:solidFill>
                  <a:srgbClr val="FF0000"/>
                </a:solidFill>
                <a:latin typeface="Times New Roman"/>
              </a:rPr>
              <a:t>1.5.2021 alkaen</a:t>
            </a:r>
            <a:endParaRPr dirty="0">
              <a:solidFill>
                <a:srgbClr val="FF0000"/>
              </a:solidFill>
            </a:endParaRPr>
          </a:p>
          <a:p>
            <a:pPr lvl="1">
              <a:lnSpc>
                <a:spcPct val="100000"/>
              </a:lnSpc>
              <a:buFont typeface="StarSymbol"/>
              <a:buChar char=""/>
            </a:pPr>
            <a:r>
              <a:rPr lang="fi-FI" sz="2000" b="1" i="1" dirty="0">
                <a:solidFill>
                  <a:srgbClr val="2D2DB9"/>
                </a:solidFill>
                <a:latin typeface="Times New Roman"/>
              </a:rPr>
              <a:t> Satakunnan Kansassa 9.5.2021</a:t>
            </a:r>
            <a:endParaRPr dirty="0"/>
          </a:p>
          <a:p>
            <a:pPr>
              <a:lnSpc>
                <a:spcPct val="100000"/>
              </a:lnSpc>
            </a:pPr>
            <a:r>
              <a:rPr lang="fi-FI" sz="2400" dirty="0">
                <a:solidFill>
                  <a:srgbClr val="000000"/>
                </a:solidFill>
                <a:latin typeface="Times New Roman"/>
              </a:rPr>
              <a:t>Sääntöjen 15 § mukaan kokouksesta on tiedotettava osakkaille aikaisintaan 2 kk ja viimeistään 2 viikkoa ennen kokousta ainakin 1 sanomalehdessä.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000" b="1" dirty="0">
                <a:solidFill>
                  <a:srgbClr val="3333CC"/>
                </a:solidFill>
                <a:latin typeface="Times New Roman"/>
              </a:rPr>
              <a:t>Todetaan kokous laillisesti kokoon kutsutuksi ja päätösvaltaiseksi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Esitys_v3</a:t>
            </a:r>
            <a:endParaRPr/>
          </a:p>
        </p:txBody>
      </p:sp>
      <p:sp>
        <p:nvSpPr>
          <p:cNvPr id="96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678BB883-F239-4362-A1A3-B1A18C948A17}" type="slidenum">
              <a:rPr lang="fi-FI" sz="1400">
                <a:solidFill>
                  <a:srgbClr val="000000"/>
                </a:solidFill>
                <a:latin typeface="Times New Roman"/>
              </a:rPr>
              <a:t>4</a:t>
            </a:fld>
            <a:endParaRPr/>
          </a:p>
        </p:txBody>
      </p:sp>
      <p:sp>
        <p:nvSpPr>
          <p:cNvPr id="97" name="TextShape 3"/>
          <p:cNvSpPr txBox="1"/>
          <p:nvPr/>
        </p:nvSpPr>
        <p:spPr>
          <a:xfrm>
            <a:off x="685800" y="60948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		 23.5.2021 
 Kokous § 7 ja § 8</a:t>
            </a:r>
            <a:endParaRPr dirty="0"/>
          </a:p>
        </p:txBody>
      </p:sp>
      <p:sp>
        <p:nvSpPr>
          <p:cNvPr id="98" name="CustomShape 4"/>
          <p:cNvSpPr/>
          <p:nvPr/>
        </p:nvSpPr>
        <p:spPr>
          <a:xfrm>
            <a:off x="714240" y="1500120"/>
            <a:ext cx="7868880" cy="435780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sz="2400" dirty="0">
                <a:solidFill>
                  <a:srgbClr val="000000"/>
                </a:solidFill>
                <a:latin typeface="Times New Roman"/>
              </a:rPr>
              <a:t>7. Päätetään kokouksen asialistasta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000" dirty="0">
                <a:solidFill>
                  <a:srgbClr val="3333CC"/>
                </a:solidFill>
                <a:latin typeface="Times New Roman"/>
              </a:rPr>
              <a:t> Hallituksen esitys jaettu osanottajille. </a:t>
            </a:r>
            <a:endParaRPr dirty="0"/>
          </a:p>
          <a:p>
            <a:pPr>
              <a:lnSpc>
                <a:spcPct val="100000"/>
              </a:lnSpc>
            </a:pPr>
            <a:r>
              <a:rPr lang="fi-FI" sz="2000" dirty="0">
                <a:solidFill>
                  <a:srgbClr val="3333CC"/>
                </a:solidFill>
                <a:latin typeface="Times New Roman"/>
              </a:rPr>
              <a:t>Hyväksyttäneen.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400" dirty="0">
                <a:solidFill>
                  <a:srgbClr val="000000"/>
                </a:solidFill>
                <a:latin typeface="Times New Roman"/>
              </a:rPr>
              <a:t>8. Toimintakertomus, tilinpäätös ja tilintarkastajan lausunto tilikaudelta 1.1.2020 – 31.12.2020 </a:t>
            </a:r>
            <a:r>
              <a:rPr lang="fi-FI" dirty="0">
                <a:solidFill>
                  <a:srgbClr val="000000"/>
                </a:solidFill>
                <a:latin typeface="Times New Roman"/>
              </a:rPr>
              <a:t>( 11. tilikausi )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000" dirty="0">
                <a:solidFill>
                  <a:srgbClr val="3333CC"/>
                </a:solidFill>
                <a:latin typeface="Times New Roman"/>
              </a:rPr>
              <a:t> </a:t>
            </a:r>
            <a:r>
              <a:rPr lang="fi-FI" sz="2000" b="1" dirty="0">
                <a:solidFill>
                  <a:srgbClr val="3333CC"/>
                </a:solidFill>
                <a:latin typeface="Times New Roman"/>
              </a:rPr>
              <a:t>8a. Toimintakertomus</a:t>
            </a: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000" dirty="0">
                <a:solidFill>
                  <a:srgbClr val="3333CC"/>
                </a:solidFill>
                <a:latin typeface="Times New Roman"/>
              </a:rPr>
              <a:t> Esitellään tilikauden toimintakertomus, (</a:t>
            </a:r>
            <a:r>
              <a:rPr lang="fi-FI" dirty="0">
                <a:solidFill>
                  <a:srgbClr val="3333CC"/>
                </a:solidFill>
                <a:latin typeface="Times New Roman"/>
              </a:rPr>
              <a:t>Sinikka Ketonen, sihteeri)</a:t>
            </a:r>
            <a:endParaRPr dirty="0"/>
          </a:p>
          <a:p>
            <a:pPr>
              <a:lnSpc>
                <a:spcPct val="100000"/>
              </a:lnSpc>
            </a:pPr>
            <a:r>
              <a:rPr lang="fi-FI" sz="2000" dirty="0">
                <a:solidFill>
                  <a:srgbClr val="3333CC"/>
                </a:solidFill>
                <a:latin typeface="Times New Roman"/>
              </a:rPr>
              <a:t>Jaettu monisteena</a:t>
            </a: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000" dirty="0">
                <a:solidFill>
                  <a:srgbClr val="3333CC"/>
                </a:solidFill>
                <a:latin typeface="Times New Roman"/>
              </a:rPr>
              <a:t> Käsittely ja hyväksyminen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Esitys_v1</a:t>
            </a:r>
            <a:endParaRPr dirty="0"/>
          </a:p>
        </p:txBody>
      </p:sp>
      <p:sp>
        <p:nvSpPr>
          <p:cNvPr id="100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A8A1E1AC-A993-4A60-809B-70B377C3A119}" type="slidenum">
              <a:rPr lang="fi-FI" sz="1400">
                <a:solidFill>
                  <a:srgbClr val="000000"/>
                </a:solidFill>
                <a:latin typeface="Times New Roman"/>
              </a:rPr>
              <a:t>5</a:t>
            </a:fld>
            <a:endParaRPr/>
          </a:p>
        </p:txBody>
      </p:sp>
      <p:sp>
        <p:nvSpPr>
          <p:cNvPr id="101" name="TextShape 3"/>
          <p:cNvSpPr txBox="1"/>
          <p:nvPr/>
        </p:nvSpPr>
        <p:spPr>
          <a:xfrm>
            <a:off x="577800" y="33264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		23.5.2021 
 Kokous § 8a, </a:t>
            </a:r>
            <a:r>
              <a:rPr lang="fi-FI" sz="1600" b="1" dirty="0">
                <a:solidFill>
                  <a:srgbClr val="0070C0"/>
                </a:solidFill>
                <a:latin typeface="Times New Roman"/>
              </a:rPr>
              <a:t>Toimintakertomus</a:t>
            </a:r>
            <a:endParaRPr dirty="0"/>
          </a:p>
        </p:txBody>
      </p:sp>
      <p:sp>
        <p:nvSpPr>
          <p:cNvPr id="102" name="CustomShape 4"/>
          <p:cNvSpPr/>
          <p:nvPr/>
        </p:nvSpPr>
        <p:spPr>
          <a:xfrm>
            <a:off x="899640" y="1340640"/>
            <a:ext cx="7772040" cy="4824000"/>
          </a:xfrm>
          <a:prstGeom prst="rect">
            <a:avLst/>
          </a:prstGeom>
          <a:noFill/>
          <a:ln>
            <a:noFill/>
          </a:ln>
        </p:spPr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683" y="970157"/>
            <a:ext cx="8362773" cy="5151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rgbClr val="000000"/>
                </a:solidFill>
                <a:latin typeface="Times New Roman"/>
              </a:rPr>
              <a:t>Kyläsaareen jätevesiosuuskunta 		23.5.2021
 Kokous § 8a, </a:t>
            </a:r>
            <a:r>
              <a:rPr lang="fi-FI" b="1" dirty="0">
                <a:solidFill>
                  <a:srgbClr val="0070C0"/>
                </a:solidFill>
                <a:latin typeface="Times New Roman"/>
              </a:rPr>
              <a:t>Toimintakertomus</a:t>
            </a:r>
            <a:br>
              <a:rPr lang="fi-FI" dirty="0"/>
            </a:br>
            <a:endParaRPr lang="fi-FI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72816"/>
            <a:ext cx="8413886" cy="4612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9865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Esitys_v1</a:t>
            </a:r>
            <a:endParaRPr dirty="0"/>
          </a:p>
        </p:txBody>
      </p:sp>
      <p:sp>
        <p:nvSpPr>
          <p:cNvPr id="113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298E13D7-760C-4E15-9F72-E4ACECCD00AB}" type="slidenum">
              <a:rPr lang="fi-FI" sz="1400">
                <a:solidFill>
                  <a:srgbClr val="000000"/>
                </a:solidFill>
                <a:latin typeface="Times New Roman"/>
              </a:rPr>
              <a:t>7</a:t>
            </a:fld>
            <a:endParaRPr/>
          </a:p>
        </p:txBody>
      </p:sp>
      <p:sp>
        <p:nvSpPr>
          <p:cNvPr id="114" name="TextShape 3"/>
          <p:cNvSpPr txBox="1"/>
          <p:nvPr/>
        </p:nvSpPr>
        <p:spPr>
          <a:xfrm>
            <a:off x="685800" y="60948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		23.5.2021
 Kokous § 8b </a:t>
            </a:r>
            <a:r>
              <a:rPr lang="fi-FI" sz="1600" b="1" dirty="0">
                <a:solidFill>
                  <a:srgbClr val="0070C0"/>
                </a:solidFill>
                <a:latin typeface="Times New Roman"/>
              </a:rPr>
              <a:t>Esitellään taustaksi Budjetti 2020</a:t>
            </a:r>
            <a:endParaRPr dirty="0"/>
          </a:p>
        </p:txBody>
      </p:sp>
      <p:sp>
        <p:nvSpPr>
          <p:cNvPr id="115" name="CustomShape 4"/>
          <p:cNvSpPr/>
          <p:nvPr/>
        </p:nvSpPr>
        <p:spPr>
          <a:xfrm>
            <a:off x="5220000" y="833400"/>
            <a:ext cx="3024000" cy="33372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sz="1600">
                <a:solidFill>
                  <a:srgbClr val="0070C0"/>
                </a:solidFill>
                <a:latin typeface="Times New Roman"/>
              </a:rPr>
              <a:t>Jarno Norgård</a:t>
            </a:r>
            <a:endParaRPr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19200"/>
            <a:ext cx="6912767" cy="5060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rgbClr val="000000"/>
                </a:solidFill>
                <a:latin typeface="Times New Roman"/>
              </a:rPr>
              <a:t>Kyläsaareen jätevesiosuuskunta 		23.5.2021
 Kokous § 8b </a:t>
            </a:r>
            <a:r>
              <a:rPr lang="fi-FI" b="1" dirty="0">
                <a:solidFill>
                  <a:srgbClr val="0070C0"/>
                </a:solidFill>
                <a:latin typeface="Times New Roman"/>
              </a:rPr>
              <a:t>Esitellään taustaksi Budjetti 2020</a:t>
            </a:r>
            <a:br>
              <a:rPr lang="fi-FI" dirty="0"/>
            </a:br>
            <a:endParaRPr lang="fi-FI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74" y="2085974"/>
            <a:ext cx="8552827" cy="3791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6506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Esitys_v1</a:t>
            </a:r>
            <a:endParaRPr dirty="0"/>
          </a:p>
        </p:txBody>
      </p:sp>
      <p:sp>
        <p:nvSpPr>
          <p:cNvPr id="118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D0369ABC-6F75-4E00-B1ED-D959AF536566}" type="slidenum">
              <a:rPr lang="fi-FI" sz="1400">
                <a:solidFill>
                  <a:srgbClr val="000000"/>
                </a:solidFill>
                <a:latin typeface="Times New Roman"/>
              </a:rPr>
              <a:t>9</a:t>
            </a:fld>
            <a:endParaRPr/>
          </a:p>
        </p:txBody>
      </p:sp>
      <p:sp>
        <p:nvSpPr>
          <p:cNvPr id="119" name="TextShape 3"/>
          <p:cNvSpPr txBox="1"/>
          <p:nvPr/>
        </p:nvSpPr>
        <p:spPr>
          <a:xfrm>
            <a:off x="685800" y="60948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		23.5.2021
 Kokous § 8b </a:t>
            </a:r>
            <a:r>
              <a:rPr lang="fi-FI" sz="1600" b="1" dirty="0">
                <a:solidFill>
                  <a:srgbClr val="0070C0"/>
                </a:solidFill>
                <a:latin typeface="Times New Roman"/>
              </a:rPr>
              <a:t>Esitellään Tuloslaskelma</a:t>
            </a:r>
            <a:endParaRPr dirty="0"/>
          </a:p>
        </p:txBody>
      </p:sp>
      <p:sp>
        <p:nvSpPr>
          <p:cNvPr id="120" name="CustomShape 4"/>
          <p:cNvSpPr/>
          <p:nvPr/>
        </p:nvSpPr>
        <p:spPr>
          <a:xfrm>
            <a:off x="5220000" y="833400"/>
            <a:ext cx="3024000" cy="33372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sz="1600">
                <a:solidFill>
                  <a:srgbClr val="0070C0"/>
                </a:solidFill>
                <a:latin typeface="Times New Roman"/>
              </a:rPr>
              <a:t>Jarno Norgård</a:t>
            </a:r>
            <a:endParaRPr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20" y="1296987"/>
            <a:ext cx="7879507" cy="5300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Esitys_v1</a:t>
            </a:r>
            <a:endParaRPr dirty="0"/>
          </a:p>
        </p:txBody>
      </p:sp>
      <p:sp>
        <p:nvSpPr>
          <p:cNvPr id="123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A43D7A34-B824-4EA0-B17A-648F95453B81}" type="slidenum">
              <a:rPr lang="fi-FI" sz="1400">
                <a:solidFill>
                  <a:srgbClr val="000000"/>
                </a:solidFill>
                <a:latin typeface="Times New Roman"/>
              </a:rPr>
              <a:t>10</a:t>
            </a:fld>
            <a:endParaRPr/>
          </a:p>
        </p:txBody>
      </p:sp>
      <p:sp>
        <p:nvSpPr>
          <p:cNvPr id="124" name="TextShape 3"/>
          <p:cNvSpPr txBox="1"/>
          <p:nvPr/>
        </p:nvSpPr>
        <p:spPr>
          <a:xfrm>
            <a:off x="768960" y="29916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		 23.5.2021 
 Kokous § 8b</a:t>
            </a:r>
            <a:r>
              <a:rPr lang="fi-FI" sz="1600" dirty="0">
                <a:solidFill>
                  <a:srgbClr val="0070C0"/>
                </a:solidFill>
                <a:latin typeface="Times New Roman"/>
              </a:rPr>
              <a:t>, </a:t>
            </a:r>
            <a:r>
              <a:rPr lang="fi-FI" sz="1600" b="1" dirty="0">
                <a:solidFill>
                  <a:srgbClr val="0070C0"/>
                </a:solidFill>
                <a:latin typeface="Times New Roman"/>
              </a:rPr>
              <a:t>Esitellään TASE vastaavaa</a:t>
            </a:r>
            <a:endParaRPr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042630"/>
            <a:ext cx="8169463" cy="5205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Esitys_v1</a:t>
            </a:r>
            <a:endParaRPr dirty="0"/>
          </a:p>
        </p:txBody>
      </p:sp>
      <p:sp>
        <p:nvSpPr>
          <p:cNvPr id="127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87B357B7-5BD5-4AA4-8A1A-D715E29AF40F}" type="slidenum">
              <a:rPr lang="fi-FI" sz="1400">
                <a:solidFill>
                  <a:srgbClr val="000000"/>
                </a:solidFill>
                <a:latin typeface="Times New Roman"/>
              </a:rPr>
              <a:t>11</a:t>
            </a:fld>
            <a:endParaRPr/>
          </a:p>
        </p:txBody>
      </p:sp>
      <p:sp>
        <p:nvSpPr>
          <p:cNvPr id="128" name="TextShape 3"/>
          <p:cNvSpPr txBox="1"/>
          <p:nvPr/>
        </p:nvSpPr>
        <p:spPr>
          <a:xfrm>
            <a:off x="755640" y="33264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         	23.5.2021
 Kokous § 8b </a:t>
            </a:r>
            <a:r>
              <a:rPr lang="fi-FI" sz="1600" b="1" dirty="0">
                <a:solidFill>
                  <a:srgbClr val="0070C0"/>
                </a:solidFill>
                <a:latin typeface="Times New Roman"/>
              </a:rPr>
              <a:t>Esitellään TASE vastattavaa</a:t>
            </a:r>
            <a:endParaRPr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066" y="1569614"/>
            <a:ext cx="8549459" cy="4163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Esitys_v1</a:t>
            </a:r>
            <a:endParaRPr dirty="0"/>
          </a:p>
        </p:txBody>
      </p:sp>
      <p:sp>
        <p:nvSpPr>
          <p:cNvPr id="131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0275B729-01EA-4EBF-8FC2-259760FDE8E0}" type="slidenum">
              <a:rPr lang="fi-FI" sz="1400">
                <a:solidFill>
                  <a:srgbClr val="000000"/>
                </a:solidFill>
                <a:latin typeface="Times New Roman"/>
              </a:rPr>
              <a:t>12</a:t>
            </a:fld>
            <a:endParaRPr/>
          </a:p>
        </p:txBody>
      </p:sp>
      <p:sp>
        <p:nvSpPr>
          <p:cNvPr id="132" name="TextShape 3"/>
          <p:cNvSpPr txBox="1"/>
          <p:nvPr/>
        </p:nvSpPr>
        <p:spPr>
          <a:xfrm>
            <a:off x="685800" y="18288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         23.5.2021
 Kokous § 8b </a:t>
            </a:r>
            <a:r>
              <a:rPr lang="fi-FI" sz="1600" b="1" dirty="0">
                <a:solidFill>
                  <a:srgbClr val="3333CC"/>
                </a:solidFill>
                <a:latin typeface="Times New Roman"/>
              </a:rPr>
              <a:t>Esitellään Taseen liitetiedot</a:t>
            </a:r>
            <a:endParaRPr dirty="0"/>
          </a:p>
        </p:txBody>
      </p:sp>
      <p:sp>
        <p:nvSpPr>
          <p:cNvPr id="133" name="CustomShape 4"/>
          <p:cNvSpPr/>
          <p:nvPr/>
        </p:nvSpPr>
        <p:spPr>
          <a:xfrm>
            <a:off x="3780000" y="5419080"/>
            <a:ext cx="647640" cy="24588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178096"/>
            <a:ext cx="7776863" cy="4675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Esitys_v1</a:t>
            </a:r>
            <a:endParaRPr dirty="0"/>
          </a:p>
        </p:txBody>
      </p:sp>
      <p:sp>
        <p:nvSpPr>
          <p:cNvPr id="141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0731068D-C69C-4BEC-BAB0-06F2C85D2A7F}" type="slidenum">
              <a:rPr lang="fi-FI" sz="1400">
                <a:solidFill>
                  <a:srgbClr val="000000"/>
                </a:solidFill>
                <a:latin typeface="Times New Roman"/>
              </a:rPr>
              <a:t>13</a:t>
            </a:fld>
            <a:endParaRPr/>
          </a:p>
        </p:txBody>
      </p:sp>
      <p:sp>
        <p:nvSpPr>
          <p:cNvPr id="142" name="TextShape 3"/>
          <p:cNvSpPr txBox="1"/>
          <p:nvPr/>
        </p:nvSpPr>
        <p:spPr>
          <a:xfrm>
            <a:off x="721800" y="33264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         23.5.2021
 Kokous § 8b </a:t>
            </a:r>
            <a:r>
              <a:rPr lang="fi-FI" sz="1600" b="1" dirty="0">
                <a:solidFill>
                  <a:srgbClr val="3333CC"/>
                </a:solidFill>
                <a:latin typeface="Times New Roman"/>
              </a:rPr>
              <a:t>Esitellään Taseen liitetiedot poistot</a:t>
            </a:r>
            <a:endParaRPr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1206106"/>
            <a:ext cx="8492095" cy="4599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Esitys_v1</a:t>
            </a:r>
            <a:endParaRPr dirty="0"/>
          </a:p>
        </p:txBody>
      </p:sp>
      <p:sp>
        <p:nvSpPr>
          <p:cNvPr id="145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A18A1199-E370-4702-A61B-98519A7B4D29}" type="slidenum">
              <a:rPr lang="fi-FI" sz="1400">
                <a:solidFill>
                  <a:srgbClr val="000000"/>
                </a:solidFill>
                <a:latin typeface="Times New Roman"/>
              </a:rPr>
              <a:t>14</a:t>
            </a:fld>
            <a:endParaRPr/>
          </a:p>
        </p:txBody>
      </p:sp>
      <p:sp>
        <p:nvSpPr>
          <p:cNvPr id="146" name="TextShape 3"/>
          <p:cNvSpPr txBox="1"/>
          <p:nvPr/>
        </p:nvSpPr>
        <p:spPr>
          <a:xfrm>
            <a:off x="721800" y="33264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         23.5.2021
 Kokous § 8b </a:t>
            </a:r>
            <a:r>
              <a:rPr lang="fi-FI" sz="1600" b="1" dirty="0">
                <a:solidFill>
                  <a:srgbClr val="3333CC"/>
                </a:solidFill>
                <a:latin typeface="Times New Roman"/>
              </a:rPr>
              <a:t>Esitellään Taseen vastuusitoumukset ja liitetiedot henkilöstöstä</a:t>
            </a:r>
            <a:endParaRPr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307" y="1916832"/>
            <a:ext cx="7929831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Esitys_v1</a:t>
            </a:r>
            <a:endParaRPr dirty="0"/>
          </a:p>
        </p:txBody>
      </p:sp>
      <p:sp>
        <p:nvSpPr>
          <p:cNvPr id="149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BB9B8B7E-8121-43CB-B5A4-9F58349FBE31}" type="slidenum">
              <a:rPr lang="fi-FI" sz="1400">
                <a:solidFill>
                  <a:srgbClr val="000000"/>
                </a:solidFill>
                <a:latin typeface="Times New Roman"/>
              </a:rPr>
              <a:t>15</a:t>
            </a:fld>
            <a:endParaRPr/>
          </a:p>
        </p:txBody>
      </p:sp>
      <p:sp>
        <p:nvSpPr>
          <p:cNvPr id="150" name="TextShape 3"/>
          <p:cNvSpPr txBox="1"/>
          <p:nvPr/>
        </p:nvSpPr>
        <p:spPr>
          <a:xfrm>
            <a:off x="683640" y="40464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         23.5.2021
 Kokous § 8b </a:t>
            </a:r>
            <a:r>
              <a:rPr lang="fi-FI" sz="1600" b="1" dirty="0">
                <a:solidFill>
                  <a:srgbClr val="3333CC"/>
                </a:solidFill>
                <a:latin typeface="Times New Roman"/>
              </a:rPr>
              <a:t>Esitellään Taseen liitetiedot, yli-/alijäämän kirjaaminen</a:t>
            </a:r>
            <a:endParaRPr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00808"/>
            <a:ext cx="8568952" cy="1419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429000"/>
            <a:ext cx="4904308" cy="195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Esitys_v1</a:t>
            </a:r>
            <a:endParaRPr dirty="0"/>
          </a:p>
        </p:txBody>
      </p:sp>
      <p:sp>
        <p:nvSpPr>
          <p:cNvPr id="153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D0B89C2A-CD56-4079-9C35-9C9E485B49EA}" type="slidenum">
              <a:rPr lang="fi-FI" sz="1400">
                <a:solidFill>
                  <a:srgbClr val="000000"/>
                </a:solidFill>
                <a:latin typeface="Times New Roman"/>
              </a:rPr>
              <a:t>16</a:t>
            </a:fld>
            <a:endParaRPr/>
          </a:p>
        </p:txBody>
      </p:sp>
      <p:sp>
        <p:nvSpPr>
          <p:cNvPr id="154" name="TextShape 3"/>
          <p:cNvSpPr txBox="1"/>
          <p:nvPr/>
        </p:nvSpPr>
        <p:spPr>
          <a:xfrm>
            <a:off x="685800" y="60948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         23.5.2021
 Kokous § 8c</a:t>
            </a:r>
            <a:endParaRPr dirty="0"/>
          </a:p>
        </p:txBody>
      </p:sp>
      <p:sp>
        <p:nvSpPr>
          <p:cNvPr id="155" name="CustomShape 4"/>
          <p:cNvSpPr/>
          <p:nvPr/>
        </p:nvSpPr>
        <p:spPr>
          <a:xfrm>
            <a:off x="714240" y="1643040"/>
            <a:ext cx="7868880" cy="3322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3200" b="1" dirty="0">
                <a:solidFill>
                  <a:srgbClr val="3333CC"/>
                </a:solidFill>
                <a:latin typeface="Times New Roman"/>
              </a:rPr>
              <a:t>8c. Tilintarkastuskertomus </a:t>
            </a:r>
            <a:endParaRPr dirty="0"/>
          </a:p>
          <a:p>
            <a:pPr>
              <a:lnSpc>
                <a:spcPct val="100000"/>
              </a:lnSpc>
            </a:pPr>
            <a:r>
              <a:rPr lang="fi-FI" sz="2000" b="1" dirty="0">
                <a:solidFill>
                  <a:srgbClr val="3333CC"/>
                </a:solidFill>
                <a:latin typeface="Times New Roman"/>
              </a:rPr>
              <a:t> </a:t>
            </a:r>
            <a:endParaRPr dirty="0"/>
          </a:p>
          <a:p>
            <a:pPr lvl="1">
              <a:lnSpc>
                <a:spcPct val="100000"/>
              </a:lnSpc>
              <a:buFont typeface="Arial"/>
              <a:buChar char="•"/>
            </a:pPr>
            <a:r>
              <a:rPr lang="fi-FI" sz="2000" b="1" dirty="0">
                <a:solidFill>
                  <a:srgbClr val="3333CC"/>
                </a:solidFill>
                <a:latin typeface="Times New Roman"/>
              </a:rPr>
              <a:t> Esitellään  Tilintarkastuskertomus 17.2.2021.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 lvl="2">
              <a:lnSpc>
                <a:spcPct val="100000"/>
              </a:lnSpc>
              <a:buFont typeface="Arial"/>
              <a:buChar char="•"/>
            </a:pPr>
            <a:r>
              <a:rPr lang="fi-FI" sz="2000" b="1" dirty="0">
                <a:solidFill>
                  <a:srgbClr val="3333CC"/>
                </a:solidFill>
                <a:latin typeface="Times New Roman"/>
              </a:rPr>
              <a:t> Tilintarkastaja </a:t>
            </a:r>
            <a:endParaRPr dirty="0"/>
          </a:p>
          <a:p>
            <a:pPr>
              <a:lnSpc>
                <a:spcPct val="100000"/>
              </a:lnSpc>
            </a:pPr>
            <a:r>
              <a:rPr lang="fi-FI" sz="2000" b="1" dirty="0">
                <a:solidFill>
                  <a:srgbClr val="3333CC"/>
                </a:solidFill>
                <a:latin typeface="Times New Roman"/>
              </a:rPr>
              <a:t>Kaarina </a:t>
            </a:r>
            <a:r>
              <a:rPr lang="fi-FI" sz="2000" b="1" dirty="0" err="1">
                <a:solidFill>
                  <a:srgbClr val="3333CC"/>
                </a:solidFill>
                <a:latin typeface="Times New Roman"/>
              </a:rPr>
              <a:t>Pyydönniemi</a:t>
            </a:r>
            <a:r>
              <a:rPr lang="fi-FI" sz="2000" b="1" dirty="0">
                <a:solidFill>
                  <a:srgbClr val="3333CC"/>
                </a:solidFill>
                <a:latin typeface="Times New Roman"/>
              </a:rPr>
              <a:t>, HT, KLT.</a:t>
            </a:r>
            <a:endParaRPr dirty="0"/>
          </a:p>
          <a:p>
            <a:pPr>
              <a:lnSpc>
                <a:spcPct val="100000"/>
              </a:lnSpc>
            </a:pPr>
            <a:r>
              <a:rPr lang="fi-FI" sz="2000" b="1" dirty="0">
                <a:solidFill>
                  <a:srgbClr val="3333CC"/>
                </a:solidFill>
                <a:latin typeface="Times New Roman"/>
              </a:rPr>
              <a:t> 		Grant </a:t>
            </a:r>
            <a:r>
              <a:rPr lang="fi-FI" sz="2000" b="1" dirty="0" err="1">
                <a:solidFill>
                  <a:srgbClr val="3333CC"/>
                </a:solidFill>
                <a:latin typeface="Times New Roman"/>
              </a:rPr>
              <a:t>Thornton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Esitys_v1</a:t>
            </a:r>
            <a:endParaRPr dirty="0"/>
          </a:p>
        </p:txBody>
      </p:sp>
      <p:sp>
        <p:nvSpPr>
          <p:cNvPr id="157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62390F51-5D14-4216-B0AD-A9AD35B2793A}" type="slidenum">
              <a:rPr lang="fi-FI" sz="1400">
                <a:solidFill>
                  <a:srgbClr val="000000"/>
                </a:solidFill>
                <a:latin typeface="Times New Roman"/>
              </a:rPr>
              <a:t>17</a:t>
            </a:fld>
            <a:endParaRPr/>
          </a:p>
        </p:txBody>
      </p:sp>
      <p:sp>
        <p:nvSpPr>
          <p:cNvPr id="158" name="TextShape 3"/>
          <p:cNvSpPr txBox="1"/>
          <p:nvPr/>
        </p:nvSpPr>
        <p:spPr>
          <a:xfrm>
            <a:off x="642960" y="142920"/>
            <a:ext cx="7772040" cy="42840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         23.5.2021
 Kokous § 8c (alku s. 1)</a:t>
            </a:r>
            <a:endParaRPr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8084" y="725638"/>
            <a:ext cx="5907112" cy="5979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i-FI" dirty="0">
                <a:solidFill>
                  <a:srgbClr val="000000"/>
                </a:solidFill>
                <a:latin typeface="Times New Roman"/>
              </a:rPr>
              <a:t>Kyläsaareen jätevesiosuuskunta           23.5.2021
 Kokous § 8c (alku s. 1)</a:t>
            </a:r>
            <a:endParaRPr lang="fi-FI" dirty="0"/>
          </a:p>
        </p:txBody>
      </p:sp>
      <p:sp>
        <p:nvSpPr>
          <p:cNvPr id="3" name="Suorakulmio 2"/>
          <p:cNvSpPr/>
          <p:nvPr/>
        </p:nvSpPr>
        <p:spPr>
          <a:xfrm>
            <a:off x="2286000" y="29673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fi-FI" dirty="0">
                <a:solidFill>
                  <a:srgbClr val="000000"/>
                </a:solidFill>
                <a:latin typeface="Times New Roman"/>
              </a:rPr>
              <a:t>Kyläsaareen jätevesiosuuskunta           23.5.2021 Kokous § 8c (alku s. 1)</a:t>
            </a:r>
            <a:endParaRPr lang="fi-FI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623" y="1871663"/>
            <a:ext cx="7148474" cy="3861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55978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Esitys_v3</a:t>
            </a:r>
            <a:endParaRPr/>
          </a:p>
        </p:txBody>
      </p:sp>
      <p:sp>
        <p:nvSpPr>
          <p:cNvPr id="161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F0475308-2500-448C-B2DA-7631FE322A3A}" type="slidenum">
              <a:rPr lang="fi-FI" sz="1400">
                <a:solidFill>
                  <a:srgbClr val="000000"/>
                </a:solidFill>
                <a:latin typeface="Times New Roman"/>
              </a:rPr>
              <a:t>19</a:t>
            </a:fld>
            <a:endParaRPr/>
          </a:p>
        </p:txBody>
      </p:sp>
      <p:sp>
        <p:nvSpPr>
          <p:cNvPr id="162" name="TextShape 3"/>
          <p:cNvSpPr txBox="1"/>
          <p:nvPr/>
        </p:nvSpPr>
        <p:spPr>
          <a:xfrm>
            <a:off x="642960" y="142920"/>
            <a:ext cx="7772040" cy="42840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         23.5.2021
 Kokous § 8c (alku s. 2)</a:t>
            </a:r>
            <a:endParaRPr dirty="0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980728"/>
            <a:ext cx="6921538" cy="5034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rgbClr val="000000"/>
                </a:solidFill>
                <a:latin typeface="Times New Roman"/>
              </a:rPr>
              <a:t>Kyläsaareen jätevesiosuuskunta           23.5.2021
 Kokous § 8c (loppu s. 2)</a:t>
            </a:r>
            <a:br>
              <a:rPr lang="fi-FI" dirty="0"/>
            </a:br>
            <a:endParaRPr lang="fi-FI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5" y="1484784"/>
            <a:ext cx="6230764" cy="524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48086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Esitys_v1</a:t>
            </a:r>
            <a:endParaRPr dirty="0"/>
          </a:p>
        </p:txBody>
      </p:sp>
      <p:sp>
        <p:nvSpPr>
          <p:cNvPr id="165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E1366162-740A-49CF-87CB-6C6AC3D3D1A0}" type="slidenum">
              <a:rPr lang="fi-FI" sz="1400">
                <a:solidFill>
                  <a:srgbClr val="000000"/>
                </a:solidFill>
                <a:latin typeface="Times New Roman"/>
              </a:rPr>
              <a:t>21</a:t>
            </a:fld>
            <a:endParaRPr/>
          </a:p>
        </p:txBody>
      </p:sp>
      <p:sp>
        <p:nvSpPr>
          <p:cNvPr id="166" name="TextShape 3"/>
          <p:cNvSpPr txBox="1"/>
          <p:nvPr/>
        </p:nvSpPr>
        <p:spPr>
          <a:xfrm>
            <a:off x="785880" y="571680"/>
            <a:ext cx="7786440" cy="85680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         23.5.2021
 Kokous § 8c ja 8d tilitilanne</a:t>
            </a:r>
            <a:endParaRPr dirty="0"/>
          </a:p>
        </p:txBody>
      </p:sp>
      <p:sp>
        <p:nvSpPr>
          <p:cNvPr id="167" name="CustomShape 4"/>
          <p:cNvSpPr/>
          <p:nvPr/>
        </p:nvSpPr>
        <p:spPr>
          <a:xfrm>
            <a:off x="571680" y="1500120"/>
            <a:ext cx="8071920" cy="522540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400" b="1" dirty="0">
                <a:solidFill>
                  <a:srgbClr val="3333CC"/>
                </a:solidFill>
                <a:latin typeface="Times New Roman"/>
              </a:rPr>
              <a:t> Todetaan tilintarkastuskertomus ja merkitään tiedoksi. </a:t>
            </a:r>
            <a:r>
              <a:rPr lang="fi-FI" sz="2400" dirty="0">
                <a:solidFill>
                  <a:srgbClr val="000000"/>
                </a:solidFill>
                <a:latin typeface="Times New Roman"/>
              </a:rPr>
              <a:t>
</a:t>
            </a:r>
            <a:endParaRPr dirty="0"/>
          </a:p>
          <a:p>
            <a:pPr>
              <a:lnSpc>
                <a:spcPct val="100000"/>
              </a:lnSpc>
            </a:pPr>
            <a:r>
              <a:rPr lang="fi-FI" sz="2400" b="1" dirty="0">
                <a:solidFill>
                  <a:srgbClr val="3333CC"/>
                </a:solidFill>
                <a:latin typeface="Times New Roman"/>
              </a:rPr>
              <a:t>8d. Taloustilanne, osuuspääoma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400" b="1" dirty="0">
                <a:solidFill>
                  <a:srgbClr val="3333CC"/>
                </a:solidFill>
                <a:latin typeface="Times New Roman"/>
              </a:rPr>
              <a:t> </a:t>
            </a:r>
            <a:r>
              <a:rPr lang="fi-FI" sz="2400" dirty="0">
                <a:solidFill>
                  <a:srgbClr val="3333CC"/>
                </a:solidFill>
                <a:latin typeface="Times New Roman"/>
              </a:rPr>
              <a:t>Esitellään ja merkitään tiedoksi taloustilanne </a:t>
            </a:r>
            <a:r>
              <a:rPr lang="fi-FI" sz="2400" dirty="0">
                <a:solidFill>
                  <a:srgbClr val="000000"/>
                </a:solidFill>
                <a:latin typeface="Times New Roman"/>
              </a:rPr>
              <a:t>23.5.2021</a:t>
            </a:r>
            <a:r>
              <a:rPr lang="fi-FI" sz="2400" dirty="0">
                <a:solidFill>
                  <a:srgbClr val="3333CC"/>
                </a:solidFill>
                <a:latin typeface="Times New Roman"/>
              </a:rPr>
              <a:t>.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400" dirty="0">
                <a:solidFill>
                  <a:srgbClr val="3333CC"/>
                </a:solidFill>
                <a:latin typeface="Times New Roman"/>
              </a:rPr>
              <a:t> 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dirty="0">
                <a:solidFill>
                  <a:srgbClr val="3333CC"/>
                </a:solidFill>
                <a:latin typeface="Times New Roman"/>
              </a:rPr>
              <a:t>(Tiia-Liisa Haapala, talousvastaava)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dirty="0">
                <a:solidFill>
                  <a:srgbClr val="3333CC"/>
                </a:solidFill>
                <a:latin typeface="Times New Roman"/>
              </a:rPr>
              <a:t> Esitellään ja merkitään tiedoksi jätevesiosuuskunnan tämänhetkinen osuuspääoma. 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dirty="0">
                <a:solidFill>
                  <a:srgbClr val="3333CC"/>
                </a:solidFill>
                <a:latin typeface="Times New Roman"/>
              </a:rPr>
              <a:t>Osakkaita osuuskunnassa on 184 ja osuuspääoma on 72 400 €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Esitys_v3</a:t>
            </a:r>
            <a:endParaRPr/>
          </a:p>
        </p:txBody>
      </p:sp>
      <p:sp>
        <p:nvSpPr>
          <p:cNvPr id="170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B3E98615-7CA1-4925-8271-C9ED1DC437B0}" type="slidenum">
              <a:rPr lang="fi-FI" sz="1400">
                <a:solidFill>
                  <a:srgbClr val="000000"/>
                </a:solidFill>
                <a:latin typeface="Times New Roman"/>
              </a:rPr>
              <a:t>22</a:t>
            </a:fld>
            <a:endParaRPr/>
          </a:p>
        </p:txBody>
      </p:sp>
      <p:sp>
        <p:nvSpPr>
          <p:cNvPr id="171" name="TextShape 3"/>
          <p:cNvSpPr txBox="1"/>
          <p:nvPr/>
        </p:nvSpPr>
        <p:spPr>
          <a:xfrm>
            <a:off x="685800" y="60948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		23.5.2021 
 Kokous § 9, Tuloslaskelman ja taseen vahvistaminen</a:t>
            </a:r>
            <a:endParaRPr dirty="0"/>
          </a:p>
        </p:txBody>
      </p:sp>
      <p:sp>
        <p:nvSpPr>
          <p:cNvPr id="172" name="CustomShape 4"/>
          <p:cNvSpPr/>
          <p:nvPr/>
        </p:nvSpPr>
        <p:spPr>
          <a:xfrm>
            <a:off x="642960" y="1268640"/>
            <a:ext cx="7868880" cy="429624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sz="2400" b="1" dirty="0">
                <a:solidFill>
                  <a:srgbClr val="000000"/>
                </a:solidFill>
                <a:latin typeface="Times New Roman"/>
              </a:rPr>
              <a:t>9. Tuloslaskelman ja taseen vahvistaminen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400" dirty="0">
                <a:solidFill>
                  <a:srgbClr val="3333CC"/>
                </a:solidFill>
                <a:latin typeface="Times New Roman"/>
              </a:rPr>
              <a:t> Päätetään edellä käsiteltyjen 10. tilikauden  Tuloslaskelman ja Taseen vahvistamisesta: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400" dirty="0">
                <a:solidFill>
                  <a:srgbClr val="3333CC"/>
                </a:solidFill>
                <a:latin typeface="Times New Roman"/>
              </a:rPr>
              <a:t> </a:t>
            </a:r>
            <a:r>
              <a:rPr lang="fi-FI" sz="2800" dirty="0">
                <a:solidFill>
                  <a:srgbClr val="3333CC"/>
                </a:solidFill>
                <a:latin typeface="Times New Roman"/>
              </a:rPr>
              <a:t>Vahvistetaan Tulos: </a:t>
            </a:r>
            <a:r>
              <a:rPr lang="fi-FI" sz="2400" dirty="0">
                <a:solidFill>
                  <a:srgbClr val="2D2DB9"/>
                </a:solidFill>
                <a:latin typeface="Times New Roman"/>
              </a:rPr>
              <a:t>alijäämä</a:t>
            </a:r>
            <a:r>
              <a:rPr lang="fi-FI" sz="2400" dirty="0">
                <a:solidFill>
                  <a:srgbClr val="000000"/>
                </a:solidFill>
                <a:latin typeface="Times New Roman"/>
              </a:rPr>
              <a:t>   541,13 € 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800" dirty="0">
                <a:solidFill>
                  <a:srgbClr val="3333CC"/>
                </a:solidFill>
                <a:latin typeface="Times New Roman"/>
              </a:rPr>
              <a:t> Vahvistetaan Tase, loppusumma:</a:t>
            </a:r>
            <a:r>
              <a:rPr lang="fi-FI" sz="2800" b="1" dirty="0">
                <a:solidFill>
                  <a:srgbClr val="000000"/>
                </a:solidFill>
                <a:latin typeface="Times New Roman"/>
              </a:rPr>
              <a:t>  </a:t>
            </a:r>
            <a:r>
              <a:rPr lang="fi-FI" sz="2400" dirty="0">
                <a:solidFill>
                  <a:srgbClr val="000000"/>
                </a:solidFill>
                <a:latin typeface="Times New Roman"/>
              </a:rPr>
              <a:t>1.221.169,19 </a:t>
            </a:r>
            <a:r>
              <a:rPr lang="fi-FI" sz="2800" dirty="0">
                <a:solidFill>
                  <a:srgbClr val="000000"/>
                </a:solidFill>
                <a:latin typeface="Times New Roman"/>
              </a:rPr>
              <a:t>€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400" dirty="0">
                <a:solidFill>
                  <a:srgbClr val="3333CC"/>
                </a:solidFill>
                <a:latin typeface="Times New Roman"/>
              </a:rPr>
              <a:t> Todetaan osuuskunnan tilinpäätöksen mukaisen tuloksen olleen alijäämäinen ja kirjataan yli/alijäämätilille.</a:t>
            </a:r>
            <a:endParaRPr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Esitys_v3</a:t>
            </a:r>
            <a:endParaRPr/>
          </a:p>
        </p:txBody>
      </p:sp>
      <p:sp>
        <p:nvSpPr>
          <p:cNvPr id="174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6DD81CE8-9115-46EC-9824-F934770D6F91}" type="slidenum">
              <a:rPr lang="fi-FI" sz="1400">
                <a:solidFill>
                  <a:srgbClr val="000000"/>
                </a:solidFill>
                <a:latin typeface="Times New Roman"/>
              </a:rPr>
              <a:t>23</a:t>
            </a:fld>
            <a:endParaRPr/>
          </a:p>
        </p:txBody>
      </p:sp>
      <p:sp>
        <p:nvSpPr>
          <p:cNvPr id="175" name="TextShape 3"/>
          <p:cNvSpPr txBox="1"/>
          <p:nvPr/>
        </p:nvSpPr>
        <p:spPr>
          <a:xfrm>
            <a:off x="685800" y="60948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		23.5.2021 
 Kokous § 10 ja § 11</a:t>
            </a:r>
            <a:endParaRPr dirty="0"/>
          </a:p>
        </p:txBody>
      </p:sp>
      <p:sp>
        <p:nvSpPr>
          <p:cNvPr id="176" name="CustomShape 4"/>
          <p:cNvSpPr/>
          <p:nvPr/>
        </p:nvSpPr>
        <p:spPr>
          <a:xfrm>
            <a:off x="642960" y="1196640"/>
            <a:ext cx="7868880" cy="4906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sz="2400" dirty="0">
                <a:solidFill>
                  <a:srgbClr val="000000"/>
                </a:solidFill>
                <a:latin typeface="Times New Roman"/>
              </a:rPr>
              <a:t>10. Hallituksen vastuuvapaudesta päättäminen</a:t>
            </a: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400" dirty="0">
                <a:solidFill>
                  <a:srgbClr val="3333CC"/>
                </a:solidFill>
                <a:latin typeface="Times New Roman"/>
              </a:rPr>
              <a:t> Päätetään tili- ja vastuuvapauden myöntämisestä hallituksen jäsenille päättyneeltä tilikaudelta:</a:t>
            </a:r>
            <a:endParaRPr dirty="0"/>
          </a:p>
          <a:p>
            <a:pPr lvl="1">
              <a:lnSpc>
                <a:spcPct val="100000"/>
              </a:lnSpc>
              <a:buFont typeface="Arial"/>
              <a:buChar char="•"/>
            </a:pPr>
            <a:r>
              <a:rPr lang="fi-FI" sz="2400" dirty="0">
                <a:solidFill>
                  <a:srgbClr val="3333CC"/>
                </a:solidFill>
                <a:latin typeface="Times New Roman"/>
              </a:rPr>
              <a:t> Tilintarkastajan lausunto puoltaa vastuuvapauden myöntämistä</a:t>
            </a:r>
            <a:endParaRPr dirty="0"/>
          </a:p>
          <a:p>
            <a:pPr>
              <a:lnSpc>
                <a:spcPct val="100000"/>
              </a:lnSpc>
            </a:pPr>
            <a:r>
              <a:rPr lang="fi-FI" sz="800" dirty="0">
                <a:solidFill>
                  <a:srgbClr val="3333CC"/>
                </a:solidFill>
                <a:latin typeface="Times New Roman"/>
              </a:rPr>
              <a:t> </a:t>
            </a:r>
            <a:endParaRPr dirty="0"/>
          </a:p>
          <a:p>
            <a:pPr lvl="1">
              <a:lnSpc>
                <a:spcPct val="100000"/>
              </a:lnSpc>
              <a:buFont typeface="Arial"/>
              <a:buChar char="•"/>
            </a:pPr>
            <a:r>
              <a:rPr lang="fi-FI" sz="2400" dirty="0">
                <a:solidFill>
                  <a:srgbClr val="3333CC"/>
                </a:solidFill>
                <a:latin typeface="Times New Roman"/>
              </a:rPr>
              <a:t> Ehdotus: Myönnetään. 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400" dirty="0">
                <a:solidFill>
                  <a:srgbClr val="000000"/>
                </a:solidFill>
                <a:latin typeface="Times New Roman"/>
              </a:rPr>
              <a:t>11. Yli-/alijäämän kirjaaminen tai käyttö</a:t>
            </a: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400" dirty="0">
                <a:solidFill>
                  <a:srgbClr val="3333CC"/>
                </a:solidFill>
                <a:latin typeface="Times New Roman"/>
              </a:rPr>
              <a:t> Todetaan osuuskunnan tilinpäätöksen mukaisen tuloksen olleen </a:t>
            </a:r>
            <a:r>
              <a:rPr lang="fi-FI" sz="2400" dirty="0">
                <a:solidFill>
                  <a:srgbClr val="262699"/>
                </a:solidFill>
                <a:latin typeface="Times New Roman"/>
              </a:rPr>
              <a:t>alijäämäinen </a:t>
            </a:r>
            <a:r>
              <a:rPr lang="fi-FI" sz="2400" dirty="0">
                <a:solidFill>
                  <a:srgbClr val="000000"/>
                </a:solidFill>
                <a:latin typeface="Times New Roman"/>
              </a:rPr>
              <a:t>541,13€</a:t>
            </a:r>
            <a:r>
              <a:rPr lang="fi-FI" sz="2400" b="1" dirty="0">
                <a:solidFill>
                  <a:srgbClr val="262699"/>
                </a:solidFill>
                <a:latin typeface="Times New Roman"/>
              </a:rPr>
              <a:t> </a:t>
            </a:r>
            <a:r>
              <a:rPr lang="fi-FI" sz="2400" dirty="0">
                <a:solidFill>
                  <a:srgbClr val="262699"/>
                </a:solidFill>
                <a:latin typeface="Times New Roman"/>
              </a:rPr>
              <a:t>ja kirjataan se yli-/</a:t>
            </a:r>
            <a:r>
              <a:rPr lang="fi-FI" sz="2400" dirty="0">
                <a:solidFill>
                  <a:srgbClr val="3333CC"/>
                </a:solidFill>
                <a:latin typeface="Times New Roman"/>
              </a:rPr>
              <a:t>alijäämätilille.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400" dirty="0">
                <a:solidFill>
                  <a:srgbClr val="3333CC"/>
                </a:solidFill>
                <a:latin typeface="Times New Roman"/>
              </a:rPr>
              <a:t>   Ehdotus: toimenpide Hyväksytään</a:t>
            </a:r>
            <a:endParaRPr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OSK </a:t>
            </a:r>
            <a:r>
              <a:rPr lang="fi-FI" sz="1400" dirty="0" err="1">
                <a:solidFill>
                  <a:srgbClr val="000000"/>
                </a:solidFill>
                <a:latin typeface="Times New Roman"/>
              </a:rPr>
              <a:t>kok</a:t>
            </a:r>
            <a:r>
              <a:rPr lang="fi-FI" sz="1400" dirty="0">
                <a:solidFill>
                  <a:srgbClr val="000000"/>
                </a:solidFill>
                <a:latin typeface="Times New Roman"/>
              </a:rPr>
              <a:t> esitys v1</a:t>
            </a:r>
            <a:endParaRPr dirty="0"/>
          </a:p>
        </p:txBody>
      </p:sp>
      <p:sp>
        <p:nvSpPr>
          <p:cNvPr id="178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2DE309ED-4F98-4E04-ACEE-B8E056BB4295}" type="slidenum">
              <a:rPr lang="fi-FI" sz="1400">
                <a:solidFill>
                  <a:srgbClr val="000000"/>
                </a:solidFill>
                <a:latin typeface="Times New Roman"/>
              </a:rPr>
              <a:t>24</a:t>
            </a:fld>
            <a:endParaRPr/>
          </a:p>
        </p:txBody>
      </p:sp>
      <p:sp>
        <p:nvSpPr>
          <p:cNvPr id="179" name="TextShape 3"/>
          <p:cNvSpPr txBox="1"/>
          <p:nvPr/>
        </p:nvSpPr>
        <p:spPr>
          <a:xfrm>
            <a:off x="467640" y="33264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		23.5.2021 
Kokous § 12 </a:t>
            </a:r>
            <a:endParaRPr dirty="0"/>
          </a:p>
        </p:txBody>
      </p:sp>
      <p:sp>
        <p:nvSpPr>
          <p:cNvPr id="180" name="CustomShape 4"/>
          <p:cNvSpPr/>
          <p:nvPr/>
        </p:nvSpPr>
        <p:spPr>
          <a:xfrm>
            <a:off x="251640" y="1124640"/>
            <a:ext cx="8785080" cy="447984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sz="2400" b="1" dirty="0">
                <a:solidFill>
                  <a:srgbClr val="3333CC"/>
                </a:solidFill>
                <a:latin typeface="Times New Roman"/>
              </a:rPr>
              <a:t>12 §. </a:t>
            </a:r>
            <a:r>
              <a:rPr lang="fi-FI" sz="2000" dirty="0">
                <a:solidFill>
                  <a:srgbClr val="000000"/>
                </a:solidFill>
                <a:latin typeface="Times New Roman"/>
              </a:rPr>
              <a:t>Päätetään </a:t>
            </a:r>
            <a:r>
              <a:rPr lang="fi-FI" sz="2000" b="1" dirty="0">
                <a:solidFill>
                  <a:srgbClr val="000000"/>
                </a:solidFill>
                <a:latin typeface="Times New Roman"/>
              </a:rPr>
              <a:t>hallituksen</a:t>
            </a:r>
            <a:r>
              <a:rPr lang="fi-FI" sz="2000" dirty="0">
                <a:solidFill>
                  <a:srgbClr val="000000"/>
                </a:solidFill>
                <a:latin typeface="Times New Roman"/>
              </a:rPr>
              <a:t> puheenjohtajan, varapuheenjohtajan, sihteerin, talousvastaavan, rakentamisvastaavan ja jäsenten sekä varajäsenten</a:t>
            </a:r>
            <a:r>
              <a:rPr lang="fi-FI" sz="2000" b="1" dirty="0">
                <a:solidFill>
                  <a:srgbClr val="000000"/>
                </a:solidFill>
                <a:latin typeface="Times New Roman"/>
              </a:rPr>
              <a:t> palkkioista </a:t>
            </a:r>
            <a:r>
              <a:rPr lang="fi-FI" sz="2000" dirty="0">
                <a:solidFill>
                  <a:srgbClr val="000000"/>
                </a:solidFill>
                <a:latin typeface="Times New Roman"/>
              </a:rPr>
              <a:t>sekä </a:t>
            </a:r>
            <a:r>
              <a:rPr lang="fi-FI" sz="2000" b="1" dirty="0">
                <a:solidFill>
                  <a:srgbClr val="000000"/>
                </a:solidFill>
                <a:latin typeface="Times New Roman"/>
              </a:rPr>
              <a:t>rakennustyöryhmän</a:t>
            </a:r>
            <a:r>
              <a:rPr lang="fi-FI" sz="2000" dirty="0">
                <a:solidFill>
                  <a:srgbClr val="000000"/>
                </a:solidFill>
                <a:latin typeface="Times New Roman"/>
              </a:rPr>
              <a:t> ja muista vastaavista osuuskunnan maksettaviksi tulevista </a:t>
            </a:r>
            <a:r>
              <a:rPr lang="fi-FI" sz="2000" b="1" dirty="0">
                <a:solidFill>
                  <a:srgbClr val="000000"/>
                </a:solidFill>
                <a:latin typeface="Times New Roman"/>
              </a:rPr>
              <a:t>palkkioista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000" b="1" dirty="0">
                <a:solidFill>
                  <a:srgbClr val="3333CC"/>
                </a:solidFill>
                <a:latin typeface="Times New Roman"/>
              </a:rPr>
              <a:t>Hallituksen esitys vuodelle 2021.     </a:t>
            </a:r>
            <a:r>
              <a:rPr lang="fi-FI" sz="1600" dirty="0">
                <a:solidFill>
                  <a:srgbClr val="3333CC"/>
                </a:solidFill>
                <a:latin typeface="Times New Roman"/>
              </a:rPr>
              <a:t>Esittelee: Jorma Liukkonen,  </a:t>
            </a:r>
            <a:r>
              <a:rPr lang="fi-FI" sz="1600" dirty="0" err="1">
                <a:solidFill>
                  <a:srgbClr val="3333CC"/>
                </a:solidFill>
                <a:latin typeface="Times New Roman"/>
              </a:rPr>
              <a:t>osk:n</a:t>
            </a:r>
            <a:r>
              <a:rPr lang="fi-FI" sz="1600" dirty="0">
                <a:solidFill>
                  <a:srgbClr val="3333CC"/>
                </a:solidFill>
                <a:latin typeface="Times New Roman"/>
              </a:rPr>
              <a:t> puheenjohtaja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400" b="1" dirty="0">
                <a:solidFill>
                  <a:srgbClr val="3333CC"/>
                </a:solidFill>
                <a:latin typeface="Times New Roman"/>
              </a:rPr>
              <a:t>Palkkioiden maksuperusteet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 lvl="1">
              <a:lnSpc>
                <a:spcPct val="100000"/>
              </a:lnSpc>
              <a:buFont typeface="Arial"/>
              <a:buChar char="•"/>
            </a:pPr>
            <a:r>
              <a:rPr lang="fi-FI" sz="2000" b="1" dirty="0">
                <a:solidFill>
                  <a:srgbClr val="3333CC"/>
                </a:solidFill>
                <a:latin typeface="Times New Roman"/>
              </a:rPr>
              <a:t> Hallituksen varsinaisia kokouksia pidetään n. 5 kpl.</a:t>
            </a:r>
            <a:endParaRPr dirty="0"/>
          </a:p>
          <a:p>
            <a:pPr lvl="1">
              <a:lnSpc>
                <a:spcPct val="100000"/>
              </a:lnSpc>
              <a:buFont typeface="Arial"/>
              <a:buChar char="•"/>
            </a:pPr>
            <a:r>
              <a:rPr lang="fi-FI" sz="2000" b="1" dirty="0">
                <a:solidFill>
                  <a:srgbClr val="3333CC"/>
                </a:solidFill>
                <a:latin typeface="Times New Roman"/>
              </a:rPr>
              <a:t> Kiireellisiä päätöksiä hallitus voi tehdä puhelin/sähköpostikokouksina, mutta päätös on vahvistettava seuraavassa varsinaisessa kokouksessa.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 lvl="1">
              <a:lnSpc>
                <a:spcPct val="100000"/>
              </a:lnSpc>
              <a:buFont typeface="Arial"/>
              <a:buChar char="•"/>
            </a:pPr>
            <a:r>
              <a:rPr lang="fi-FI" sz="2000" b="1" dirty="0">
                <a:solidFill>
                  <a:srgbClr val="3333CC"/>
                </a:solidFill>
                <a:latin typeface="Times New Roman"/>
              </a:rPr>
              <a:t> Hallituksen kokousten välillä juoksevat asiat hoitavat puheenjohtaja, varapuheenjohtaja ja talousvastaava yhdessä isännöitsijän kanssa. 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OSK kok esitys v3</a:t>
            </a:r>
            <a:endParaRPr/>
          </a:p>
        </p:txBody>
      </p:sp>
      <p:sp>
        <p:nvSpPr>
          <p:cNvPr id="182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EB4AC57C-ED60-4090-B195-B6FC67242054}" type="slidenum">
              <a:rPr lang="fi-FI" sz="1400">
                <a:solidFill>
                  <a:srgbClr val="000000"/>
                </a:solidFill>
                <a:latin typeface="Times New Roman"/>
              </a:rPr>
              <a:t>25</a:t>
            </a:fld>
            <a:endParaRPr/>
          </a:p>
        </p:txBody>
      </p:sp>
      <p:sp>
        <p:nvSpPr>
          <p:cNvPr id="183" name="TextShape 3"/>
          <p:cNvSpPr txBox="1"/>
          <p:nvPr/>
        </p:nvSpPr>
        <p:spPr>
          <a:xfrm>
            <a:off x="467640" y="33264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		23.5.2021 
 Kokous § 12</a:t>
            </a:r>
            <a:endParaRPr dirty="0"/>
          </a:p>
        </p:txBody>
      </p:sp>
      <p:sp>
        <p:nvSpPr>
          <p:cNvPr id="184" name="CustomShape 4"/>
          <p:cNvSpPr/>
          <p:nvPr/>
        </p:nvSpPr>
        <p:spPr>
          <a:xfrm>
            <a:off x="382680" y="836640"/>
            <a:ext cx="8461440" cy="55162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sz="2400" b="1" u="sng">
                <a:solidFill>
                  <a:srgbClr val="000000"/>
                </a:solidFill>
                <a:latin typeface="Times New Roman"/>
              </a:rPr>
              <a:t>Pellervo-Seuran suositus hallintoelinten palkkioiksi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000">
                <a:solidFill>
                  <a:srgbClr val="000000"/>
                </a:solidFill>
                <a:latin typeface="Times New Roman"/>
              </a:rPr>
              <a:t>Tehdystä työstä, vastuusta ja valmiudesta hoitaa hallintoa on maksettava oikeudenmukainen ja kohtuullinen korvaus.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>
                <a:solidFill>
                  <a:srgbClr val="000000"/>
                </a:solidFill>
                <a:latin typeface="Times New Roman"/>
              </a:rPr>
              <a:t>Palkkioita määrättäessä on otettava huomioon hallintotehtävän luonne ja sen tosiasiallinen vaativuus.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>
                <a:solidFill>
                  <a:srgbClr val="000000"/>
                </a:solidFill>
                <a:latin typeface="Times New Roman"/>
              </a:rPr>
              <a:t>Jäljempänä suositeltavaan palkkiotasoon voidaan edetä asteittain ja se voidaan myös ylittää.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>
                <a:solidFill>
                  <a:srgbClr val="000000"/>
                </a:solidFill>
                <a:latin typeface="Times New Roman"/>
              </a:rPr>
              <a:t>Palkkioiden taso on syytä tarkistaa joka vuosi, jotta ne eivät jää jälkeen yleisestä palkkakehityksestä.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fi-FI" b="1" u="sng">
                <a:solidFill>
                  <a:srgbClr val="000000"/>
                </a:solidFill>
                <a:latin typeface="Times New Roman"/>
              </a:rPr>
              <a:t>KOKOUS- JA TOIMENPIDEPALKKIO, jäljempänä palkkio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000">
                <a:solidFill>
                  <a:srgbClr val="000000"/>
                </a:solidFill>
                <a:latin typeface="Times New Roman"/>
              </a:rPr>
              <a:t>Palkkio maksetaan </a:t>
            </a:r>
            <a:r>
              <a:rPr lang="fi-FI" sz="2000" u="sng">
                <a:solidFill>
                  <a:srgbClr val="000000"/>
                </a:solidFill>
                <a:latin typeface="Times New Roman"/>
              </a:rPr>
              <a:t>hallintoelimen kokouksesta </a:t>
            </a:r>
            <a:r>
              <a:rPr lang="fi-FI" sz="2000">
                <a:solidFill>
                  <a:srgbClr val="000000"/>
                </a:solidFill>
                <a:latin typeface="Times New Roman"/>
              </a:rPr>
              <a:t>ja yhteisöjen asettamien erilaisten </a:t>
            </a:r>
            <a:r>
              <a:rPr lang="fi-FI" sz="2000" u="sng">
                <a:solidFill>
                  <a:srgbClr val="000000"/>
                </a:solidFill>
                <a:latin typeface="Times New Roman"/>
              </a:rPr>
              <a:t>työryhmien, toimikuntien, valiokuntien tms. kokouksesta </a:t>
            </a:r>
            <a:r>
              <a:rPr lang="fi-FI" sz="2000">
                <a:solidFill>
                  <a:srgbClr val="000000"/>
                </a:solidFill>
                <a:latin typeface="Times New Roman"/>
              </a:rPr>
              <a:t>sekä muusta yrityksen toimeksiannosta tapahtuvasta asioiden hoitamisesta. 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000" u="sng">
                <a:solidFill>
                  <a:srgbClr val="000000"/>
                </a:solidFill>
                <a:latin typeface="Times New Roman"/>
              </a:rPr>
              <a:t>Kokouspalkkiolla</a:t>
            </a:r>
            <a:r>
              <a:rPr lang="fi-FI" sz="2000">
                <a:solidFill>
                  <a:srgbClr val="000000"/>
                </a:solidFill>
                <a:latin typeface="Times New Roman"/>
              </a:rPr>
              <a:t> tarkoitetaan sekä hallintoelimen </a:t>
            </a:r>
            <a:r>
              <a:rPr lang="fi-FI" sz="2000" u="sng">
                <a:solidFill>
                  <a:srgbClr val="000000"/>
                </a:solidFill>
                <a:latin typeface="Times New Roman"/>
              </a:rPr>
              <a:t>kokoukseen osallistumisesta</a:t>
            </a:r>
            <a:r>
              <a:rPr lang="fi-FI" sz="2000">
                <a:solidFill>
                  <a:srgbClr val="000000"/>
                </a:solidFill>
                <a:latin typeface="Times New Roman"/>
              </a:rPr>
              <a:t> maksettavaa palkkiota että yrityksen </a:t>
            </a:r>
            <a:r>
              <a:rPr lang="fi-FI" sz="2000" u="sng">
                <a:solidFill>
                  <a:srgbClr val="000000"/>
                </a:solidFill>
                <a:latin typeface="Times New Roman"/>
              </a:rPr>
              <a:t>asioiden hoitamisesta maksettavaa ns. toimenpidepalkkiota </a:t>
            </a:r>
            <a:r>
              <a:rPr lang="fi-FI" sz="2000">
                <a:solidFill>
                  <a:srgbClr val="000000"/>
                </a:solidFill>
                <a:latin typeface="Times New Roman"/>
              </a:rPr>
              <a:t>(kansainväliset kokoukset, onnittelukäynnit yms.).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AEE054C3-9D73-4E5C-9C52-E5CC3B7C289A}" type="slidenum">
              <a:rPr lang="fi-FI" sz="1400">
                <a:solidFill>
                  <a:srgbClr val="000000"/>
                </a:solidFill>
                <a:latin typeface="Times New Roman"/>
              </a:rPr>
              <a:t>26</a:t>
            </a:fld>
            <a:endParaRPr/>
          </a:p>
        </p:txBody>
      </p:sp>
      <p:sp>
        <p:nvSpPr>
          <p:cNvPr id="187" name="TextShape 3"/>
          <p:cNvSpPr txBox="1"/>
          <p:nvPr/>
        </p:nvSpPr>
        <p:spPr>
          <a:xfrm>
            <a:off x="395640" y="33264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		23.5.2021 
 Kokous § 12 </a:t>
            </a:r>
            <a:endParaRPr dirty="0"/>
          </a:p>
        </p:txBody>
      </p:sp>
      <p:graphicFrame>
        <p:nvGraphicFramePr>
          <p:cNvPr id="188" name="Table 4"/>
          <p:cNvGraphicFramePr/>
          <p:nvPr>
            <p:extLst>
              <p:ext uri="{D42A27DB-BD31-4B8C-83A1-F6EECF244321}">
                <p14:modId xmlns:p14="http://schemas.microsoft.com/office/powerpoint/2010/main" val="1127436466"/>
              </p:ext>
            </p:extLst>
          </p:nvPr>
        </p:nvGraphicFramePr>
        <p:xfrm>
          <a:off x="323640" y="1556640"/>
          <a:ext cx="8568720" cy="3757320"/>
        </p:xfrm>
        <a:graphic>
          <a:graphicData uri="http://schemas.openxmlformats.org/drawingml/2006/table">
            <a:tbl>
              <a:tblPr/>
              <a:tblGrid>
                <a:gridCol w="187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05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14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67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92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fi-FI" sz="1600" b="1" dirty="0">
                          <a:solidFill>
                            <a:srgbClr val="FFFFFF"/>
                          </a:solidFill>
                          <a:latin typeface="Times New Roman"/>
                        </a:rPr>
                        <a:t> 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i-FI" sz="1600" b="1" dirty="0">
                          <a:solidFill>
                            <a:srgbClr val="000000"/>
                          </a:solidFill>
                          <a:latin typeface="Times New Roman"/>
                        </a:rPr>
                        <a:t>Kokouspalkkiot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i-FI" sz="1600" b="1" dirty="0">
                          <a:solidFill>
                            <a:srgbClr val="000000"/>
                          </a:solidFill>
                          <a:latin typeface="Times New Roman"/>
                        </a:rPr>
                        <a:t>Kuukausipalkkiot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48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fi-FI" sz="1600" b="1" dirty="0">
                          <a:solidFill>
                            <a:srgbClr val="FFFFFF"/>
                          </a:solidFill>
                          <a:latin typeface="Times New Roman"/>
                        </a:rPr>
                        <a:t> 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i-FI" sz="1600" b="1" dirty="0">
                          <a:solidFill>
                            <a:srgbClr val="000000"/>
                          </a:solidFill>
                          <a:latin typeface="Times New Roman"/>
                        </a:rPr>
                        <a:t>Pj, vpj. ja jäsen
euroa/kokous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i-FI" sz="1600" b="1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Puh.johtaja</a:t>
                      </a:r>
                      <a:r>
                        <a:rPr lang="fi-FI" sz="1600" b="1" dirty="0">
                          <a:solidFill>
                            <a:srgbClr val="000000"/>
                          </a:solidFill>
                          <a:latin typeface="Times New Roman"/>
                        </a:rPr>
                        <a:t>.
euroa/kk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i-FI" sz="1600" b="1">
                          <a:solidFill>
                            <a:srgbClr val="000000"/>
                          </a:solidFill>
                          <a:latin typeface="Times New Roman"/>
                        </a:rPr>
                        <a:t>Vara.puh.joht.
euroa/kk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i-FI" sz="1600" b="1">
                          <a:solidFill>
                            <a:srgbClr val="000000"/>
                          </a:solidFill>
                          <a:latin typeface="Times New Roman"/>
                        </a:rPr>
                        <a:t>Jäsen
euroa/kk</a:t>
                      </a:r>
                      <a:endParaRPr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2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i-FI" sz="1600" b="1" dirty="0">
                          <a:solidFill>
                            <a:schemeClr val="tx1"/>
                          </a:solidFill>
                          <a:latin typeface="Times New Roman"/>
                        </a:rPr>
                        <a:t>Suuret yritykset</a:t>
                      </a:r>
                      <a:endParaRPr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i-FI" sz="1600" b="1">
                          <a:solidFill>
                            <a:srgbClr val="000000"/>
                          </a:solidFill>
                          <a:latin typeface="Times New Roman"/>
                        </a:rPr>
                        <a:t>225- 560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i-FI" sz="1600" b="1" dirty="0">
                          <a:solidFill>
                            <a:srgbClr val="000000"/>
                          </a:solidFill>
                          <a:latin typeface="Times New Roman"/>
                        </a:rPr>
                        <a:t>2 200- 4 250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i-FI" sz="1600" b="1">
                          <a:solidFill>
                            <a:srgbClr val="000000"/>
                          </a:solidFill>
                          <a:latin typeface="Times New Roman"/>
                        </a:rPr>
                        <a:t>1 150- 3 000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i-FI" sz="1600" b="1">
                          <a:solidFill>
                            <a:srgbClr val="000000"/>
                          </a:solidFill>
                          <a:latin typeface="Times New Roman"/>
                        </a:rPr>
                        <a:t>920- 2 250</a:t>
                      </a:r>
                      <a:endParaRPr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09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i-FI" sz="1600" b="1" dirty="0">
                          <a:solidFill>
                            <a:schemeClr val="tx1"/>
                          </a:solidFill>
                          <a:latin typeface="Times New Roman"/>
                        </a:rPr>
                        <a:t>Keskisuuret yritykset</a:t>
                      </a:r>
                      <a:endParaRPr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i-FI" sz="1600" b="1">
                          <a:solidFill>
                            <a:srgbClr val="000000"/>
                          </a:solidFill>
                          <a:latin typeface="Times New Roman"/>
                        </a:rPr>
                        <a:t>185- 460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i-FI" sz="1600" b="1" dirty="0">
                          <a:solidFill>
                            <a:srgbClr val="000000"/>
                          </a:solidFill>
                          <a:latin typeface="Times New Roman"/>
                        </a:rPr>
                        <a:t>670- 1 930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i-FI" sz="1600" b="1" dirty="0">
                          <a:solidFill>
                            <a:srgbClr val="000000"/>
                          </a:solidFill>
                          <a:latin typeface="Times New Roman"/>
                        </a:rPr>
                        <a:t>340- 895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i-FI" sz="1600" b="1">
                          <a:solidFill>
                            <a:srgbClr val="000000"/>
                          </a:solidFill>
                          <a:latin typeface="Times New Roman"/>
                        </a:rPr>
                        <a:t>285- 655</a:t>
                      </a:r>
                      <a:endParaRPr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09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i-FI" sz="1600" b="1">
                          <a:solidFill>
                            <a:srgbClr val="002060"/>
                          </a:solidFill>
                          <a:latin typeface="Times New Roman"/>
                        </a:rPr>
                        <a:t>Paikalliset yritykset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i-FI" sz="1600" b="1">
                          <a:solidFill>
                            <a:srgbClr val="002060"/>
                          </a:solidFill>
                          <a:latin typeface="Times New Roman"/>
                        </a:rPr>
                        <a:t>140- 340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i-FI" sz="1600" b="1">
                          <a:solidFill>
                            <a:srgbClr val="002060"/>
                          </a:solidFill>
                          <a:latin typeface="Times New Roman"/>
                        </a:rPr>
                        <a:t>330- 640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i-FI" sz="1600" b="1" dirty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i-FI" sz="1600" b="1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21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i-FI" sz="1600" b="1" dirty="0">
                          <a:solidFill>
                            <a:schemeClr val="tx1"/>
                          </a:solidFill>
                          <a:latin typeface="Times New Roman"/>
                        </a:rPr>
                        <a:t>Pienyhteisöt</a:t>
                      </a:r>
                      <a:endParaRPr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i-FI" sz="1600" b="1" dirty="0">
                          <a:solidFill>
                            <a:srgbClr val="000000"/>
                          </a:solidFill>
                          <a:latin typeface="Times New Roman"/>
                        </a:rPr>
                        <a:t>85- 185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i-FI" sz="1600" b="1" dirty="0">
                          <a:solidFill>
                            <a:srgbClr val="000000"/>
                          </a:solidFill>
                          <a:latin typeface="Times New Roman"/>
                        </a:rPr>
                        <a:t>85- 130 tai 1,5 x </a:t>
                      </a:r>
                      <a:r>
                        <a:rPr lang="fi-FI" sz="1600" b="1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kok.palkk</a:t>
                      </a:r>
                      <a:r>
                        <a:rPr lang="fi-FI" sz="1600" b="1" dirty="0">
                          <a:solidFill>
                            <a:srgbClr val="000000"/>
                          </a:solidFill>
                          <a:latin typeface="Times New Roman"/>
                        </a:rPr>
                        <a:t>.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i-FI" sz="1600" b="1" dirty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i-FI" sz="1600" b="1" dirty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89" name="CustomShape 5"/>
          <p:cNvSpPr/>
          <p:nvPr/>
        </p:nvSpPr>
        <p:spPr>
          <a:xfrm>
            <a:off x="251640" y="859320"/>
            <a:ext cx="8712720" cy="4561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sz="2400" b="1" u="sng">
                <a:solidFill>
                  <a:srgbClr val="000000"/>
                </a:solidFill>
                <a:latin typeface="Times New Roman"/>
              </a:rPr>
              <a:t>Pellervo-Seuran suositus vuodelle 2019. 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OSK </a:t>
            </a:r>
            <a:r>
              <a:rPr lang="fi-FI" sz="1400" dirty="0" err="1">
                <a:solidFill>
                  <a:srgbClr val="000000"/>
                </a:solidFill>
                <a:latin typeface="Times New Roman"/>
              </a:rPr>
              <a:t>kok</a:t>
            </a:r>
            <a:r>
              <a:rPr lang="fi-FI" sz="1400" dirty="0">
                <a:solidFill>
                  <a:srgbClr val="000000"/>
                </a:solidFill>
                <a:latin typeface="Times New Roman"/>
              </a:rPr>
              <a:t> esitys v1</a:t>
            </a:r>
            <a:endParaRPr dirty="0"/>
          </a:p>
        </p:txBody>
      </p:sp>
      <p:sp>
        <p:nvSpPr>
          <p:cNvPr id="192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056B3B81-18E6-4D2D-89F4-F7CD27CA3196}" type="slidenum">
              <a:rPr lang="fi-FI" sz="1400">
                <a:solidFill>
                  <a:srgbClr val="000000"/>
                </a:solidFill>
                <a:latin typeface="Times New Roman"/>
              </a:rPr>
              <a:t>27</a:t>
            </a:fld>
            <a:endParaRPr/>
          </a:p>
        </p:txBody>
      </p:sp>
      <p:sp>
        <p:nvSpPr>
          <p:cNvPr id="193" name="TextShape 3"/>
          <p:cNvSpPr txBox="1"/>
          <p:nvPr/>
        </p:nvSpPr>
        <p:spPr>
          <a:xfrm>
            <a:off x="467640" y="33264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		23.5.2021 
Kokous § 12 </a:t>
            </a:r>
            <a:endParaRPr dirty="0"/>
          </a:p>
        </p:txBody>
      </p:sp>
      <p:sp>
        <p:nvSpPr>
          <p:cNvPr id="194" name="CustomShape 4"/>
          <p:cNvSpPr/>
          <p:nvPr/>
        </p:nvSpPr>
        <p:spPr>
          <a:xfrm>
            <a:off x="214560" y="908640"/>
            <a:ext cx="8640720" cy="6994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sz="2400" b="1" dirty="0">
                <a:solidFill>
                  <a:srgbClr val="3333CC"/>
                </a:solidFill>
                <a:latin typeface="Times New Roman"/>
              </a:rPr>
              <a:t>12 §. </a:t>
            </a:r>
            <a:r>
              <a:rPr lang="fi-FI" b="1" dirty="0">
                <a:solidFill>
                  <a:srgbClr val="3333CC"/>
                </a:solidFill>
                <a:latin typeface="Times New Roman"/>
              </a:rPr>
              <a:t>Hallituksen esitys palkkioiksi vuosille 2020-2021</a:t>
            </a:r>
            <a:r>
              <a:rPr lang="fi-FI" sz="2000" b="1" dirty="0">
                <a:solidFill>
                  <a:srgbClr val="3333CC"/>
                </a:solidFill>
                <a:latin typeface="Times New Roman"/>
              </a:rPr>
              <a:t>, </a:t>
            </a:r>
            <a:r>
              <a:rPr lang="fi-FI" sz="1600" b="1" dirty="0">
                <a:solidFill>
                  <a:srgbClr val="3333CC"/>
                </a:solidFill>
                <a:latin typeface="Times New Roman"/>
              </a:rPr>
              <a:t>(aiemmin korotettu v:lle 2016) </a:t>
            </a:r>
            <a:endParaRPr dirty="0"/>
          </a:p>
          <a:p>
            <a:pPr>
              <a:lnSpc>
                <a:spcPct val="100000"/>
              </a:lnSpc>
            </a:pPr>
            <a:r>
              <a:rPr lang="fi-FI" sz="1600" b="1" dirty="0">
                <a:solidFill>
                  <a:srgbClr val="3333CC"/>
                </a:solidFill>
                <a:latin typeface="Times New Roman"/>
              </a:rPr>
              <a:t>           - pidetään kokouspalkkiot vuoden 2017 tasolla</a:t>
            </a:r>
            <a:endParaRPr dirty="0"/>
          </a:p>
        </p:txBody>
      </p:sp>
      <p:graphicFrame>
        <p:nvGraphicFramePr>
          <p:cNvPr id="195" name="Table 5"/>
          <p:cNvGraphicFramePr/>
          <p:nvPr/>
        </p:nvGraphicFramePr>
        <p:xfrm>
          <a:off x="249120" y="1700640"/>
          <a:ext cx="8606520" cy="4361760"/>
        </p:xfrm>
        <a:graphic>
          <a:graphicData uri="http://schemas.openxmlformats.org/drawingml/2006/table">
            <a:tbl>
              <a:tblPr/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567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737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i-FI" b="1">
                          <a:solidFill>
                            <a:srgbClr val="000000"/>
                          </a:solidFill>
                          <a:latin typeface="Times New Roman"/>
                        </a:rPr>
                        <a:t>Tehtävä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 b="1" i="1">
                          <a:solidFill>
                            <a:srgbClr val="000000"/>
                          </a:solidFill>
                          <a:latin typeface="Times New Roman"/>
                        </a:rPr>
                        <a:t>Ehdotus</a:t>
                      </a:r>
                      <a:endParaRPr/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/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 b="1">
                          <a:solidFill>
                            <a:srgbClr val="000000"/>
                          </a:solidFill>
                          <a:latin typeface="Times New Roman"/>
                        </a:rPr>
                        <a:t>Kokous-</a:t>
                      </a:r>
                      <a:endParaRPr/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 b="1">
                          <a:solidFill>
                            <a:srgbClr val="000000"/>
                          </a:solidFill>
                          <a:latin typeface="Times New Roman"/>
                        </a:rPr>
                        <a:t>palkkio</a:t>
                      </a:r>
                      <a:endParaRPr/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 b="1">
                          <a:solidFill>
                            <a:srgbClr val="000000"/>
                          </a:solidFill>
                          <a:latin typeface="Times New Roman"/>
                        </a:rPr>
                        <a:t>per </a:t>
                      </a:r>
                      <a:endParaRPr/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 b="1">
                          <a:solidFill>
                            <a:srgbClr val="000000"/>
                          </a:solidFill>
                          <a:latin typeface="Times New Roman"/>
                        </a:rPr>
                        <a:t>kokous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 sz="1600" b="1" i="1">
                          <a:solidFill>
                            <a:srgbClr val="000000"/>
                          </a:solidFill>
                          <a:latin typeface="Times New Roman"/>
                        </a:rPr>
                        <a:t>Pellervon</a:t>
                      </a:r>
                      <a:endParaRPr/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/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 sz="1600" i="1">
                          <a:solidFill>
                            <a:srgbClr val="000000"/>
                          </a:solidFill>
                          <a:latin typeface="Times New Roman"/>
                        </a:rPr>
                        <a:t>Suositus</a:t>
                      </a:r>
                      <a:endParaRPr/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 sz="1600" i="1">
                          <a:solidFill>
                            <a:srgbClr val="000000"/>
                          </a:solidFill>
                          <a:latin typeface="Times New Roman"/>
                        </a:rPr>
                        <a:t>Paikalliset</a:t>
                      </a:r>
                      <a:endParaRPr/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 sz="1600" i="1">
                          <a:solidFill>
                            <a:srgbClr val="000000"/>
                          </a:solidFill>
                          <a:latin typeface="Times New Roman"/>
                        </a:rPr>
                        <a:t>Osk:t</a:t>
                      </a:r>
                      <a:endParaRPr/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 sz="1600">
                          <a:solidFill>
                            <a:srgbClr val="000000"/>
                          </a:solidFill>
                          <a:latin typeface="Times New Roman"/>
                        </a:rPr>
                        <a:t>2019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 b="1" i="1">
                          <a:solidFill>
                            <a:srgbClr val="000000"/>
                          </a:solidFill>
                          <a:latin typeface="Times New Roman"/>
                        </a:rPr>
                        <a:t>Ehdotus</a:t>
                      </a:r>
                      <a:endParaRPr/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/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 b="1">
                          <a:solidFill>
                            <a:srgbClr val="000000"/>
                          </a:solidFill>
                          <a:latin typeface="Times New Roman"/>
                        </a:rPr>
                        <a:t>Kuukausi-</a:t>
                      </a:r>
                      <a:endParaRPr/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 b="1">
                          <a:solidFill>
                            <a:srgbClr val="000000"/>
                          </a:solidFill>
                          <a:latin typeface="Times New Roman"/>
                        </a:rPr>
                        <a:t>palkkio/kk</a:t>
                      </a:r>
                      <a:endParaRPr/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 b="1">
                          <a:solidFill>
                            <a:srgbClr val="000000"/>
                          </a:solidFill>
                          <a:latin typeface="Times New Roman"/>
                        </a:rPr>
                        <a:t>työkuu-</a:t>
                      </a:r>
                      <a:endParaRPr/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 b="1">
                          <a:solidFill>
                            <a:srgbClr val="000000"/>
                          </a:solidFill>
                          <a:latin typeface="Times New Roman"/>
                        </a:rPr>
                        <a:t>kausilta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 sz="1600" b="1" i="1">
                          <a:solidFill>
                            <a:srgbClr val="000000"/>
                          </a:solidFill>
                          <a:latin typeface="Times New Roman"/>
                        </a:rPr>
                        <a:t>Pellervon</a:t>
                      </a:r>
                      <a:endParaRPr/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/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 sz="1600" i="1">
                          <a:solidFill>
                            <a:srgbClr val="000000"/>
                          </a:solidFill>
                          <a:latin typeface="Times New Roman"/>
                        </a:rPr>
                        <a:t>Suositus</a:t>
                      </a:r>
                      <a:endParaRPr/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 sz="1600" i="1">
                          <a:solidFill>
                            <a:srgbClr val="000000"/>
                          </a:solidFill>
                          <a:latin typeface="Times New Roman"/>
                        </a:rPr>
                        <a:t>Paikalliset</a:t>
                      </a:r>
                      <a:endParaRPr/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 sz="1600" i="1">
                          <a:solidFill>
                            <a:srgbClr val="000000"/>
                          </a:solidFill>
                          <a:latin typeface="Times New Roman"/>
                        </a:rPr>
                        <a:t>Osk:t</a:t>
                      </a:r>
                      <a:endParaRPr/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 sz="1600">
                          <a:solidFill>
                            <a:srgbClr val="000000"/>
                          </a:solidFill>
                          <a:latin typeface="Times New Roman"/>
                        </a:rPr>
                        <a:t>2019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i-FI" b="1" i="1">
                          <a:solidFill>
                            <a:srgbClr val="000000"/>
                          </a:solidFill>
                          <a:latin typeface="Times New Roman"/>
                        </a:rPr>
                        <a:t>Ehdotus</a:t>
                      </a:r>
                      <a:endParaRPr/>
                    </a:p>
                    <a:p>
                      <a:pPr>
                        <a:lnSpc>
                          <a:spcPct val="100000"/>
                        </a:lnSpc>
                      </a:pPr>
                      <a:endParaRPr/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fi-FI" b="1">
                          <a:solidFill>
                            <a:srgbClr val="000000"/>
                          </a:solidFill>
                          <a:latin typeface="Times New Roman"/>
                        </a:rPr>
                        <a:t>Hallituksen valitseman</a:t>
                      </a:r>
                      <a:endParaRPr/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fi-FI" b="1">
                          <a:solidFill>
                            <a:srgbClr val="000000"/>
                          </a:solidFill>
                          <a:latin typeface="Times New Roman"/>
                        </a:rPr>
                        <a:t>Rakennus-työryhmän  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i-FI" b="1">
                          <a:solidFill>
                            <a:srgbClr val="000000"/>
                          </a:solidFill>
                          <a:latin typeface="Times New Roman"/>
                        </a:rPr>
                        <a:t>Puheenjohtaja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 sz="2000" b="1">
                          <a:solidFill>
                            <a:srgbClr val="000000"/>
                          </a:solidFill>
                          <a:latin typeface="Times New Roman"/>
                        </a:rPr>
                        <a:t>170 €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>
                          <a:solidFill>
                            <a:srgbClr val="000000"/>
                          </a:solidFill>
                          <a:latin typeface="Times New Roman"/>
                        </a:rPr>
                        <a:t>140- 340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 sz="2000" b="1">
                          <a:solidFill>
                            <a:srgbClr val="000000"/>
                          </a:solidFill>
                          <a:latin typeface="Times New Roman"/>
                        </a:rPr>
                        <a:t>320 €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>
                          <a:solidFill>
                            <a:srgbClr val="000000"/>
                          </a:solidFill>
                          <a:latin typeface="Times New Roman"/>
                        </a:rPr>
                        <a:t>320-640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i-FI" b="1">
                          <a:solidFill>
                            <a:srgbClr val="000000"/>
                          </a:solidFill>
                          <a:latin typeface="Times New Roman"/>
                        </a:rPr>
                        <a:t>henkilöille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i-FI" b="1">
                          <a:solidFill>
                            <a:srgbClr val="000000"/>
                          </a:solidFill>
                          <a:latin typeface="Times New Roman"/>
                        </a:rPr>
                        <a:t>Varapuheenjohtaja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 sz="2000" b="1">
                          <a:solidFill>
                            <a:srgbClr val="000000"/>
                          </a:solidFill>
                          <a:latin typeface="Times New Roman"/>
                        </a:rPr>
                        <a:t>120 €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>
                          <a:solidFill>
                            <a:srgbClr val="000000"/>
                          </a:solidFill>
                          <a:latin typeface="Times New Roman"/>
                        </a:rPr>
                        <a:t>140- 340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 sz="2000" b="1">
                          <a:solidFill>
                            <a:srgbClr val="000000"/>
                          </a:solidFill>
                          <a:latin typeface="Times New Roman"/>
                        </a:rPr>
                        <a:t>100 €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>
                          <a:solidFill>
                            <a:srgbClr val="7030A0"/>
                          </a:solidFill>
                          <a:latin typeface="Times New Roman"/>
                        </a:rPr>
                        <a:t>-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i-FI" b="1">
                          <a:solidFill>
                            <a:srgbClr val="000000"/>
                          </a:solidFill>
                          <a:latin typeface="Times New Roman"/>
                        </a:rPr>
                        <a:t>maksetaan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i-FI" b="1">
                          <a:solidFill>
                            <a:srgbClr val="000000"/>
                          </a:solidFill>
                          <a:latin typeface="Times New Roman"/>
                        </a:rPr>
                        <a:t>Sihteeri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 sz="2000" b="1">
                          <a:solidFill>
                            <a:srgbClr val="000000"/>
                          </a:solidFill>
                          <a:latin typeface="Times New Roman"/>
                        </a:rPr>
                        <a:t>120 €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>
                          <a:solidFill>
                            <a:srgbClr val="000000"/>
                          </a:solidFill>
                          <a:latin typeface="Times New Roman"/>
                        </a:rPr>
                        <a:t>140- 340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 sz="2000" b="1">
                          <a:solidFill>
                            <a:srgbClr val="000000"/>
                          </a:solidFill>
                          <a:latin typeface="Times New Roman"/>
                        </a:rPr>
                        <a:t>100 €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>
                          <a:solidFill>
                            <a:srgbClr val="7030A0"/>
                          </a:solidFill>
                          <a:latin typeface="Times New Roman"/>
                        </a:rPr>
                        <a:t>-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i-FI" b="1">
                          <a:solidFill>
                            <a:srgbClr val="000000"/>
                          </a:solidFill>
                          <a:latin typeface="Times New Roman"/>
                        </a:rPr>
                        <a:t>vastaavat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i-FI" b="1">
                          <a:solidFill>
                            <a:srgbClr val="000000"/>
                          </a:solidFill>
                          <a:latin typeface="Times New Roman"/>
                        </a:rPr>
                        <a:t>Talousvastaava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 sz="2000" b="1">
                          <a:solidFill>
                            <a:srgbClr val="000000"/>
                          </a:solidFill>
                          <a:latin typeface="Times New Roman"/>
                        </a:rPr>
                        <a:t>120 €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>
                          <a:solidFill>
                            <a:srgbClr val="000000"/>
                          </a:solidFill>
                          <a:latin typeface="Times New Roman"/>
                        </a:rPr>
                        <a:t>140- 340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 sz="2000" b="1">
                          <a:solidFill>
                            <a:srgbClr val="000000"/>
                          </a:solidFill>
                          <a:latin typeface="Times New Roman"/>
                        </a:rPr>
                        <a:t>120 €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>
                          <a:solidFill>
                            <a:srgbClr val="7030A0"/>
                          </a:solidFill>
                          <a:latin typeface="Times New Roman"/>
                        </a:rPr>
                        <a:t>-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i-FI" b="1">
                          <a:solidFill>
                            <a:srgbClr val="000000"/>
                          </a:solidFill>
                          <a:latin typeface="Times New Roman"/>
                        </a:rPr>
                        <a:t>kokous -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i-FI" b="1">
                          <a:solidFill>
                            <a:srgbClr val="000000"/>
                          </a:solidFill>
                          <a:latin typeface="Times New Roman"/>
                        </a:rPr>
                        <a:t>Rakentamisvastaava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 sz="2000" b="1">
                          <a:solidFill>
                            <a:srgbClr val="000000"/>
                          </a:solidFill>
                          <a:latin typeface="Times New Roman"/>
                        </a:rPr>
                        <a:t>120 €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>
                          <a:solidFill>
                            <a:srgbClr val="000000"/>
                          </a:solidFill>
                          <a:latin typeface="Times New Roman"/>
                        </a:rPr>
                        <a:t>140- 340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 sz="2000" b="1">
                          <a:solidFill>
                            <a:srgbClr val="000000"/>
                          </a:solidFill>
                          <a:latin typeface="Times New Roman"/>
                        </a:rPr>
                        <a:t>120 €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>
                          <a:solidFill>
                            <a:srgbClr val="7030A0"/>
                          </a:solidFill>
                          <a:latin typeface="Times New Roman"/>
                        </a:rPr>
                        <a:t>-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i-FI" b="1">
                          <a:solidFill>
                            <a:srgbClr val="000000"/>
                          </a:solidFill>
                          <a:latin typeface="Times New Roman"/>
                        </a:rPr>
                        <a:t>ja kuukausi-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0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i-FI" b="1">
                          <a:solidFill>
                            <a:srgbClr val="000000"/>
                          </a:solidFill>
                          <a:latin typeface="Times New Roman"/>
                        </a:rPr>
                        <a:t>Jäsen ja/tai varajäsen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 sz="2000" b="1">
                          <a:solidFill>
                            <a:srgbClr val="000000"/>
                          </a:solidFill>
                          <a:latin typeface="Times New Roman"/>
                        </a:rPr>
                        <a:t>120 €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>
                          <a:solidFill>
                            <a:srgbClr val="000000"/>
                          </a:solidFill>
                          <a:latin typeface="Times New Roman"/>
                        </a:rPr>
                        <a:t>140- 340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 sz="2000" b="1">
                          <a:solidFill>
                            <a:srgbClr val="000000"/>
                          </a:solidFill>
                          <a:latin typeface="Times New Roman"/>
                        </a:rPr>
                        <a:t>0 €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i-FI" b="1">
                          <a:solidFill>
                            <a:srgbClr val="000000"/>
                          </a:solidFill>
                          <a:latin typeface="Times New Roman"/>
                        </a:rPr>
                        <a:t>palkkiot työkuukausilta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OSK </a:t>
            </a:r>
            <a:r>
              <a:rPr lang="fi-FI" sz="1400" dirty="0" err="1">
                <a:solidFill>
                  <a:srgbClr val="000000"/>
                </a:solidFill>
                <a:latin typeface="Times New Roman"/>
              </a:rPr>
              <a:t>kok</a:t>
            </a:r>
            <a:r>
              <a:rPr lang="fi-FI" sz="1400" dirty="0">
                <a:solidFill>
                  <a:srgbClr val="000000"/>
                </a:solidFill>
                <a:latin typeface="Times New Roman"/>
              </a:rPr>
              <a:t> esitys v1</a:t>
            </a:r>
            <a:endParaRPr dirty="0"/>
          </a:p>
        </p:txBody>
      </p:sp>
      <p:sp>
        <p:nvSpPr>
          <p:cNvPr id="197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0D8F60DA-F356-4438-9BA5-7EB0FD80B823}" type="slidenum">
              <a:rPr lang="fi-FI" sz="1400">
                <a:solidFill>
                  <a:srgbClr val="000000"/>
                </a:solidFill>
                <a:latin typeface="Times New Roman"/>
              </a:rPr>
              <a:t>28</a:t>
            </a:fld>
            <a:endParaRPr/>
          </a:p>
        </p:txBody>
      </p:sp>
      <p:sp>
        <p:nvSpPr>
          <p:cNvPr id="198" name="TextShape 3"/>
          <p:cNvSpPr txBox="1"/>
          <p:nvPr/>
        </p:nvSpPr>
        <p:spPr>
          <a:xfrm>
            <a:off x="467640" y="33264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		23.5.2021 
 Kokous § 12</a:t>
            </a:r>
            <a:endParaRPr dirty="0"/>
          </a:p>
        </p:txBody>
      </p:sp>
      <p:sp>
        <p:nvSpPr>
          <p:cNvPr id="199" name="CustomShape 4"/>
          <p:cNvSpPr/>
          <p:nvPr/>
        </p:nvSpPr>
        <p:spPr>
          <a:xfrm>
            <a:off x="395640" y="908640"/>
            <a:ext cx="8245440" cy="331920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sz="2800" b="1" dirty="0">
                <a:solidFill>
                  <a:srgbClr val="3333CC"/>
                </a:solidFill>
                <a:latin typeface="Times New Roman"/>
              </a:rPr>
              <a:t>12 §. </a:t>
            </a:r>
            <a:r>
              <a:rPr lang="fi-FI" sz="2400" dirty="0">
                <a:solidFill>
                  <a:srgbClr val="000000"/>
                </a:solidFill>
                <a:latin typeface="Times New Roman"/>
              </a:rPr>
              <a:t>Hallituksen esitys vuoden 2021 - 2022 palkkioiksi</a:t>
            </a:r>
            <a:r>
              <a:rPr lang="fi-FI" sz="2800" b="1" dirty="0">
                <a:solidFill>
                  <a:srgbClr val="3333CC"/>
                </a:solidFill>
                <a:latin typeface="Times New Roman"/>
              </a:rPr>
              <a:t>.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400" b="1" dirty="0">
                <a:solidFill>
                  <a:srgbClr val="3333CC"/>
                </a:solidFill>
                <a:latin typeface="Times New Roman"/>
              </a:rPr>
              <a:t>Ehdotus: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400" dirty="0">
                <a:solidFill>
                  <a:srgbClr val="3333CC"/>
                </a:solidFill>
                <a:latin typeface="Times New Roman"/>
              </a:rPr>
              <a:t>Hallitus esittää, että palkkiot pidetään kevään 2022 osuuskuntakokoukseen asti</a:t>
            </a:r>
            <a:endParaRPr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OSK kok esitys v3</a:t>
            </a:r>
            <a:endParaRPr/>
          </a:p>
        </p:txBody>
      </p:sp>
      <p:sp>
        <p:nvSpPr>
          <p:cNvPr id="201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3081D82D-69BA-4577-916B-E33F6FEE95E5}" type="slidenum">
              <a:rPr lang="fi-FI" sz="1400">
                <a:solidFill>
                  <a:srgbClr val="000000"/>
                </a:solidFill>
                <a:latin typeface="Times New Roman"/>
              </a:rPr>
              <a:t>29</a:t>
            </a:fld>
            <a:endParaRPr/>
          </a:p>
        </p:txBody>
      </p:sp>
      <p:sp>
        <p:nvSpPr>
          <p:cNvPr id="202" name="TextShape 3"/>
          <p:cNvSpPr txBox="1"/>
          <p:nvPr/>
        </p:nvSpPr>
        <p:spPr>
          <a:xfrm>
            <a:off x="611280" y="33264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		23.5.2021 
 Kokous § 13 </a:t>
            </a:r>
            <a:endParaRPr dirty="0"/>
          </a:p>
        </p:txBody>
      </p:sp>
      <p:sp>
        <p:nvSpPr>
          <p:cNvPr id="203" name="CustomShape 4"/>
          <p:cNvSpPr/>
          <p:nvPr/>
        </p:nvSpPr>
        <p:spPr>
          <a:xfrm>
            <a:off x="428760" y="983520"/>
            <a:ext cx="8137080" cy="45612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sz="2400" b="1">
                <a:solidFill>
                  <a:srgbClr val="3333CC"/>
                </a:solidFill>
                <a:latin typeface="Times New Roman"/>
              </a:rPr>
              <a:t>13 §. </a:t>
            </a:r>
            <a:r>
              <a:rPr lang="fi-FI" sz="2400">
                <a:solidFill>
                  <a:srgbClr val="000000"/>
                </a:solidFill>
                <a:latin typeface="Times New Roman"/>
              </a:rPr>
              <a:t>Hallitusvalinnat. </a:t>
            </a:r>
            <a:endParaRPr/>
          </a:p>
        </p:txBody>
      </p:sp>
      <p:graphicFrame>
        <p:nvGraphicFramePr>
          <p:cNvPr id="8" name="Taulukko 7">
            <a:extLst>
              <a:ext uri="{FF2B5EF4-FFF2-40B4-BE49-F238E27FC236}">
                <a16:creationId xmlns:a16="http://schemas.microsoft.com/office/drawing/2014/main" id="{5283780D-655A-4F59-A9C9-28C2772D55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3571317"/>
              </p:ext>
            </p:extLst>
          </p:nvPr>
        </p:nvGraphicFramePr>
        <p:xfrm>
          <a:off x="827584" y="1635840"/>
          <a:ext cx="6979913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3448">
                  <a:extLst>
                    <a:ext uri="{9D8B030D-6E8A-4147-A177-3AD203B41FA5}">
                      <a16:colId xmlns:a16="http://schemas.microsoft.com/office/drawing/2014/main" val="1359289157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58448715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39136085"/>
                    </a:ext>
                  </a:extLst>
                </a:gridCol>
                <a:gridCol w="1080121">
                  <a:extLst>
                    <a:ext uri="{9D8B030D-6E8A-4147-A177-3AD203B41FA5}">
                      <a16:colId xmlns:a16="http://schemas.microsoft.com/office/drawing/2014/main" val="3417180980"/>
                    </a:ext>
                  </a:extLst>
                </a:gridCol>
              </a:tblGrid>
              <a:tr h="822960"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dirty="0"/>
                        <a:t>Toimi-</a:t>
                      </a:r>
                    </a:p>
                    <a:p>
                      <a:pPr algn="ctr"/>
                      <a:r>
                        <a:rPr lang="fi-FI" dirty="0"/>
                        <a:t>kausi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dirty="0"/>
                        <a:t>Läsnä</a:t>
                      </a:r>
                    </a:p>
                    <a:p>
                      <a:pPr algn="ctr"/>
                      <a:r>
                        <a:rPr lang="fi-FI" dirty="0"/>
                        <a:t>kokouksissa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2400" dirty="0">
                          <a:solidFill>
                            <a:srgbClr val="FF0000"/>
                          </a:solidFill>
                        </a:rPr>
                        <a:t>Ero-</a:t>
                      </a:r>
                    </a:p>
                    <a:p>
                      <a:r>
                        <a:rPr lang="fi-FI" sz="2400" dirty="0">
                          <a:solidFill>
                            <a:srgbClr val="FF0000"/>
                          </a:solidFill>
                        </a:rPr>
                        <a:t>vuoro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8100527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i-FI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Haapala Tiia-Liisa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dirty="0"/>
                        <a:t>2019 - 2021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i-FI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i-FI" b="1" dirty="0"/>
                        <a:t>     </a:t>
                      </a:r>
                      <a:endParaRPr lang="fi-FI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4216471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i-FI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Haapala Teemu</a:t>
                      </a:r>
                      <a:endParaRPr kumimoji="0" lang="fi-FI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fi-FI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dirty="0"/>
                        <a:t>2018 – 2020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i-FI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2800" dirty="0"/>
                        <a:t>x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47624999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i-FI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Liukkonen Jorma</a:t>
                      </a:r>
                      <a:endParaRPr kumimoji="0" lang="fi-FI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fi-FI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dirty="0"/>
                        <a:t>2018 - 2020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i-FI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2800" dirty="0"/>
                        <a:t>x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37290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i-FI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Ketonen Sinikka </a:t>
                      </a:r>
                      <a:endParaRPr kumimoji="0" lang="fi-FI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fi-FI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dirty="0"/>
                        <a:t>2020 - 2022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i-FI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i-FI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166529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i-FI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Pennanen Lauri</a:t>
                      </a:r>
                      <a:endParaRPr kumimoji="0" lang="fi-FI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fi-FI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dirty="0"/>
                        <a:t>2020 - 2022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i-FI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i-FI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871115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OSK kok esitys v3</a:t>
            </a:r>
            <a:endParaRPr/>
          </a:p>
        </p:txBody>
      </p:sp>
      <p:sp>
        <p:nvSpPr>
          <p:cNvPr id="201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3081D82D-69BA-4577-916B-E33F6FEE95E5}" type="slidenum">
              <a:rPr lang="fi-FI" sz="1400">
                <a:solidFill>
                  <a:srgbClr val="000000"/>
                </a:solidFill>
                <a:latin typeface="Times New Roman"/>
              </a:rPr>
              <a:t>30</a:t>
            </a:fld>
            <a:endParaRPr/>
          </a:p>
        </p:txBody>
      </p:sp>
      <p:sp>
        <p:nvSpPr>
          <p:cNvPr id="202" name="TextShape 3"/>
          <p:cNvSpPr txBox="1"/>
          <p:nvPr/>
        </p:nvSpPr>
        <p:spPr>
          <a:xfrm>
            <a:off x="611280" y="33264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		23.5.2021 
 Kokous § 13 </a:t>
            </a:r>
            <a:endParaRPr dirty="0"/>
          </a:p>
        </p:txBody>
      </p:sp>
      <p:sp>
        <p:nvSpPr>
          <p:cNvPr id="203" name="CustomShape 4"/>
          <p:cNvSpPr/>
          <p:nvPr/>
        </p:nvSpPr>
        <p:spPr>
          <a:xfrm>
            <a:off x="428760" y="983520"/>
            <a:ext cx="8137080" cy="45612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sz="2400" b="1" dirty="0">
                <a:solidFill>
                  <a:srgbClr val="3333CC"/>
                </a:solidFill>
                <a:latin typeface="Times New Roman"/>
              </a:rPr>
              <a:t>13 §. </a:t>
            </a:r>
            <a:r>
              <a:rPr lang="fi-FI" sz="2400" dirty="0">
                <a:solidFill>
                  <a:srgbClr val="000000"/>
                </a:solidFill>
                <a:latin typeface="Times New Roman"/>
              </a:rPr>
              <a:t>Hallitusvalinnat. </a:t>
            </a:r>
            <a:endParaRPr dirty="0"/>
          </a:p>
        </p:txBody>
      </p:sp>
      <p:graphicFrame>
        <p:nvGraphicFramePr>
          <p:cNvPr id="7" name="Taulukko 6">
            <a:extLst>
              <a:ext uri="{FF2B5EF4-FFF2-40B4-BE49-F238E27FC236}">
                <a16:creationId xmlns:a16="http://schemas.microsoft.com/office/drawing/2014/main" id="{90C32FCD-470E-4DD0-B2FB-CEF4ADC2A5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3442247"/>
              </p:ext>
            </p:extLst>
          </p:nvPr>
        </p:nvGraphicFramePr>
        <p:xfrm>
          <a:off x="748679" y="3025397"/>
          <a:ext cx="7858254" cy="2103352"/>
        </p:xfrm>
        <a:graphic>
          <a:graphicData uri="http://schemas.openxmlformats.org/drawingml/2006/table">
            <a:tbl>
              <a:tblPr/>
              <a:tblGrid>
                <a:gridCol w="3933950">
                  <a:extLst>
                    <a:ext uri="{9D8B030D-6E8A-4147-A177-3AD203B41FA5}">
                      <a16:colId xmlns:a16="http://schemas.microsoft.com/office/drawing/2014/main" val="2295120283"/>
                    </a:ext>
                  </a:extLst>
                </a:gridCol>
                <a:gridCol w="2337643">
                  <a:extLst>
                    <a:ext uri="{9D8B030D-6E8A-4147-A177-3AD203B41FA5}">
                      <a16:colId xmlns:a16="http://schemas.microsoft.com/office/drawing/2014/main" val="4115978843"/>
                    </a:ext>
                  </a:extLst>
                </a:gridCol>
                <a:gridCol w="1586661">
                  <a:extLst>
                    <a:ext uri="{9D8B030D-6E8A-4147-A177-3AD203B41FA5}">
                      <a16:colId xmlns:a16="http://schemas.microsoft.com/office/drawing/2014/main" val="3799329144"/>
                    </a:ext>
                  </a:extLst>
                </a:gridCol>
              </a:tblGrid>
              <a:tr h="7673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Suostumuksensa antaneet ehdokkaat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Aiempi tehtävä hallituksessa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Muut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tehtävät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877686"/>
                  </a:ext>
                </a:extLst>
              </a:tr>
              <a:tr h="4453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i-FI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Haapala Teemu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i-FI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jäsen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i-FI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8877175"/>
                  </a:ext>
                </a:extLst>
              </a:tr>
              <a:tr h="4453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i-FI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Liukkonen Jorma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puheenjohtaja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i-FI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1261547"/>
                  </a:ext>
                </a:extLst>
              </a:tr>
              <a:tr h="4453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i-FI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i-FI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i-FI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0348643"/>
                  </a:ext>
                </a:extLst>
              </a:tr>
            </a:tbl>
          </a:graphicData>
        </a:graphic>
      </p:graphicFrame>
      <p:sp>
        <p:nvSpPr>
          <p:cNvPr id="2" name="Tekstiruutu 1">
            <a:extLst>
              <a:ext uri="{FF2B5EF4-FFF2-40B4-BE49-F238E27FC236}">
                <a16:creationId xmlns:a16="http://schemas.microsoft.com/office/drawing/2014/main" id="{13C7BD95-B4F0-4C3E-97FA-2801D47EF83F}"/>
              </a:ext>
            </a:extLst>
          </p:cNvPr>
          <p:cNvSpPr txBox="1"/>
          <p:nvPr/>
        </p:nvSpPr>
        <p:spPr>
          <a:xfrm>
            <a:off x="663419" y="1713460"/>
            <a:ext cx="802877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fi-FI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Ehdotus</a:t>
            </a:r>
            <a:br>
              <a:rPr kumimoji="0" lang="fi-FI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</a:br>
            <a:r>
              <a:rPr kumimoji="0" lang="fi-FI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Valitaan erovuoroisen 2:lle </a:t>
            </a:r>
            <a:r>
              <a:rPr kumimoji="0" lang="fi-FI" sz="24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hallitusjäsenpaikalle</a:t>
            </a:r>
            <a:r>
              <a:rPr kumimoji="0" lang="fi-FI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br>
              <a:rPr kumimoji="0" lang="fi-FI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</a:br>
            <a:r>
              <a:rPr kumimoji="0" lang="fi-FI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varsinainen jäsen kolmevuotiskaudelle 2021 - 2023</a:t>
            </a:r>
            <a:r>
              <a: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  <a:br>
              <a: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</a:br>
            <a:b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</a:b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767957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OSK kok esitys v3</a:t>
            </a:r>
            <a:endParaRPr/>
          </a:p>
        </p:txBody>
      </p:sp>
      <p:sp>
        <p:nvSpPr>
          <p:cNvPr id="201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3081D82D-69BA-4577-916B-E33F6FEE95E5}" type="slidenum">
              <a:rPr lang="fi-FI" sz="1400">
                <a:solidFill>
                  <a:srgbClr val="000000"/>
                </a:solidFill>
                <a:latin typeface="Times New Roman"/>
              </a:rPr>
              <a:t>31</a:t>
            </a:fld>
            <a:endParaRPr/>
          </a:p>
        </p:txBody>
      </p:sp>
      <p:sp>
        <p:nvSpPr>
          <p:cNvPr id="202" name="TextShape 3"/>
          <p:cNvSpPr txBox="1"/>
          <p:nvPr/>
        </p:nvSpPr>
        <p:spPr>
          <a:xfrm>
            <a:off x="611280" y="33264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		23.5.2021 
 Kokous § 13 </a:t>
            </a:r>
            <a:endParaRPr dirty="0"/>
          </a:p>
        </p:txBody>
      </p:sp>
      <p:graphicFrame>
        <p:nvGraphicFramePr>
          <p:cNvPr id="8" name="Group 45">
            <a:extLst>
              <a:ext uri="{FF2B5EF4-FFF2-40B4-BE49-F238E27FC236}">
                <a16:creationId xmlns:a16="http://schemas.microsoft.com/office/drawing/2014/main" id="{FB55DAA6-A27A-43B6-BB90-F6A6EF272C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81592"/>
              </p:ext>
            </p:extLst>
          </p:nvPr>
        </p:nvGraphicFramePr>
        <p:xfrm>
          <a:off x="604043" y="2924944"/>
          <a:ext cx="7928397" cy="2194560"/>
        </p:xfrm>
        <a:graphic>
          <a:graphicData uri="http://schemas.openxmlformats.org/drawingml/2006/table">
            <a:tbl>
              <a:tblPr/>
              <a:tblGrid>
                <a:gridCol w="30318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010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Suostumuksensa antaneet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Varajäsen ehdokkaat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Aiempi läsnäolo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kokouksissa 2020-2021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Muut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tehtävät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i-FI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Stenros Ismo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i-FI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i-FI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i-FI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i-FI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i-FI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i-FI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i-FI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i-FI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Rectangle 3">
            <a:extLst>
              <a:ext uri="{FF2B5EF4-FFF2-40B4-BE49-F238E27FC236}">
                <a16:creationId xmlns:a16="http://schemas.microsoft.com/office/drawing/2014/main" id="{73F4903E-9A84-4376-B4EC-41C66A4953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625" y="1196752"/>
            <a:ext cx="8137525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i-FI" sz="2000" b="1" dirty="0">
                <a:solidFill>
                  <a:schemeClr val="accent2"/>
                </a:solidFill>
              </a:rPr>
              <a:t>13 §. </a:t>
            </a:r>
            <a:r>
              <a:rPr lang="fi-FI" dirty="0"/>
              <a:t>Hallitusvalinnat, varajäsenvalinnat.</a:t>
            </a:r>
          </a:p>
          <a:p>
            <a:r>
              <a:rPr lang="fi-FI" dirty="0"/>
              <a:t> </a:t>
            </a:r>
          </a:p>
          <a:p>
            <a:pPr lvl="1"/>
            <a:r>
              <a:rPr lang="fi-FI" b="1" dirty="0">
                <a:solidFill>
                  <a:srgbClr val="0070C0"/>
                </a:solidFill>
              </a:rPr>
              <a:t>Valintaan hallitukseen varajäsenet vuosille 2020-2021</a:t>
            </a:r>
          </a:p>
          <a:p>
            <a:pPr lvl="2"/>
            <a:endParaRPr lang="fi-FI" sz="800" b="1" dirty="0">
              <a:solidFill>
                <a:srgbClr val="002060"/>
              </a:solidFill>
            </a:endParaRPr>
          </a:p>
          <a:p>
            <a:pPr lvl="2"/>
            <a:r>
              <a:rPr lang="fi-FI" b="1" dirty="0">
                <a:solidFill>
                  <a:srgbClr val="002060"/>
                </a:solidFill>
              </a:rPr>
              <a:t>1 varajäsentä 1-vuotiselle kaudelle.</a:t>
            </a:r>
          </a:p>
        </p:txBody>
      </p:sp>
    </p:spTree>
    <p:extLst>
      <p:ext uri="{BB962C8B-B14F-4D97-AF65-F5344CB8AC3E}">
        <p14:creationId xmlns:p14="http://schemas.microsoft.com/office/powerpoint/2010/main" val="10620690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OSK kok esitys v3</a:t>
            </a:r>
            <a:endParaRPr/>
          </a:p>
        </p:txBody>
      </p:sp>
      <p:sp>
        <p:nvSpPr>
          <p:cNvPr id="206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34373043-B863-4430-8DF4-A3383E9108CB}" type="slidenum">
              <a:rPr lang="fi-FI" sz="1400">
                <a:solidFill>
                  <a:srgbClr val="000000"/>
                </a:solidFill>
                <a:latin typeface="Times New Roman"/>
              </a:rPr>
              <a:t>32</a:t>
            </a:fld>
            <a:endParaRPr/>
          </a:p>
        </p:txBody>
      </p:sp>
      <p:sp>
        <p:nvSpPr>
          <p:cNvPr id="207" name="TextShape 3"/>
          <p:cNvSpPr txBox="1"/>
          <p:nvPr/>
        </p:nvSpPr>
        <p:spPr>
          <a:xfrm>
            <a:off x="611640" y="40464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		23.5.2021 
 Kokous § 14</a:t>
            </a:r>
            <a:endParaRPr dirty="0"/>
          </a:p>
        </p:txBody>
      </p:sp>
      <p:sp>
        <p:nvSpPr>
          <p:cNvPr id="208" name="CustomShape 4"/>
          <p:cNvSpPr/>
          <p:nvPr/>
        </p:nvSpPr>
        <p:spPr>
          <a:xfrm>
            <a:off x="395640" y="1556640"/>
            <a:ext cx="8352720" cy="411372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sz="2400" b="1" dirty="0">
                <a:solidFill>
                  <a:srgbClr val="3333CC"/>
                </a:solidFill>
                <a:latin typeface="Times New Roman"/>
              </a:rPr>
              <a:t>14 §. </a:t>
            </a:r>
            <a:r>
              <a:rPr lang="fi-FI" sz="2400" dirty="0">
                <a:solidFill>
                  <a:srgbClr val="000000"/>
                </a:solidFill>
                <a:latin typeface="Times New Roman"/>
              </a:rPr>
              <a:t>Tilintarkastaja valinnat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 lvl="1">
              <a:lnSpc>
                <a:spcPct val="100000"/>
              </a:lnSpc>
            </a:pPr>
            <a:r>
              <a:rPr lang="fi-FI" sz="2000" b="1" dirty="0">
                <a:solidFill>
                  <a:srgbClr val="000000"/>
                </a:solidFill>
                <a:latin typeface="Times New Roman"/>
              </a:rPr>
              <a:t> Tilintarkastaja Kaarina </a:t>
            </a:r>
            <a:r>
              <a:rPr lang="fi-FI" sz="2000" b="1" dirty="0" err="1">
                <a:solidFill>
                  <a:srgbClr val="000000"/>
                </a:solidFill>
                <a:latin typeface="Times New Roman"/>
              </a:rPr>
              <a:t>Pyydönniemi</a:t>
            </a:r>
            <a:r>
              <a:rPr lang="fi-FI" sz="2000" b="1" dirty="0">
                <a:solidFill>
                  <a:srgbClr val="000000"/>
                </a:solidFill>
                <a:latin typeface="Times New Roman"/>
              </a:rPr>
              <a:t>, HT on valittu toistaiseksi tehtävään. 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 lvl="1">
              <a:lnSpc>
                <a:spcPct val="100000"/>
              </a:lnSpc>
            </a:pPr>
            <a:r>
              <a:rPr lang="fi-FI" sz="2000" b="1" dirty="0">
                <a:solidFill>
                  <a:srgbClr val="000000"/>
                </a:solidFill>
                <a:latin typeface="Times New Roman"/>
              </a:rPr>
              <a:t> Varatilintarkastajaksi on valittu toistaiseksi Kalle Kotka, HT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 lvl="1">
              <a:lnSpc>
                <a:spcPct val="100000"/>
              </a:lnSpc>
            </a:pPr>
            <a:r>
              <a:rPr lang="fi-FI" sz="2800" b="1" dirty="0">
                <a:solidFill>
                  <a:srgbClr val="3333CC"/>
                </a:solidFill>
                <a:latin typeface="Times New Roman"/>
              </a:rPr>
              <a:t>Ehdotus: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800" b="1" dirty="0">
                <a:solidFill>
                  <a:srgbClr val="3333CC"/>
                </a:solidFill>
                <a:latin typeface="Times New Roman"/>
              </a:rPr>
              <a:t>Päätetään, että Kaarina </a:t>
            </a:r>
            <a:r>
              <a:rPr lang="fi-FI" sz="2800" b="1" dirty="0" err="1">
                <a:solidFill>
                  <a:srgbClr val="3333CC"/>
                </a:solidFill>
                <a:latin typeface="Times New Roman"/>
              </a:rPr>
              <a:t>Pyydönniemi</a:t>
            </a:r>
            <a:r>
              <a:rPr lang="fi-FI" sz="2800" b="1" dirty="0">
                <a:solidFill>
                  <a:srgbClr val="3333CC"/>
                </a:solidFill>
                <a:latin typeface="Times New Roman"/>
              </a:rPr>
              <a:t> ja Kalle Kotka, jatkavat toistaiseksi.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OSK kok esitys v3</a:t>
            </a:r>
            <a:endParaRPr/>
          </a:p>
        </p:txBody>
      </p:sp>
      <p:sp>
        <p:nvSpPr>
          <p:cNvPr id="210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36D2F6F3-60A5-4DE9-B8E8-C10B41DBCAB4}" type="slidenum">
              <a:rPr lang="fi-FI" sz="1400">
                <a:solidFill>
                  <a:srgbClr val="000000"/>
                </a:solidFill>
                <a:latin typeface="Times New Roman"/>
              </a:rPr>
              <a:t>33</a:t>
            </a:fld>
            <a:endParaRPr/>
          </a:p>
        </p:txBody>
      </p:sp>
      <p:sp>
        <p:nvSpPr>
          <p:cNvPr id="211" name="TextShape 3"/>
          <p:cNvSpPr txBox="1"/>
          <p:nvPr/>
        </p:nvSpPr>
        <p:spPr>
          <a:xfrm>
            <a:off x="613868" y="443616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		23.5.2021 
 Kokous § 15 </a:t>
            </a:r>
            <a:endParaRPr dirty="0"/>
          </a:p>
        </p:txBody>
      </p:sp>
      <p:sp>
        <p:nvSpPr>
          <p:cNvPr id="212" name="CustomShape 4"/>
          <p:cNvSpPr/>
          <p:nvPr/>
        </p:nvSpPr>
        <p:spPr>
          <a:xfrm>
            <a:off x="323528" y="1570584"/>
            <a:ext cx="8352720" cy="42346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sz="2400" b="1" dirty="0">
                <a:solidFill>
                  <a:srgbClr val="000000"/>
                </a:solidFill>
                <a:latin typeface="Times New Roman"/>
              </a:rPr>
              <a:t>15 §. </a:t>
            </a:r>
            <a:r>
              <a:rPr lang="fi-FI" sz="2000" dirty="0">
                <a:solidFill>
                  <a:srgbClr val="000000"/>
                </a:solidFill>
                <a:latin typeface="Times New Roman"/>
              </a:rPr>
              <a:t>Toimintasuunnitelma, toiminnan talousarvio vuodelle 2021-2022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400" b="1" dirty="0">
                <a:solidFill>
                  <a:srgbClr val="000000"/>
                </a:solidFill>
                <a:latin typeface="Times New Roman"/>
              </a:rPr>
              <a:t>15 a §. Päätetään toimintasuunnitelmasta vuodelle 2021 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400" dirty="0">
                <a:solidFill>
                  <a:srgbClr val="000000"/>
                </a:solidFill>
                <a:latin typeface="Times New Roman"/>
              </a:rPr>
              <a:t>Esittelee: 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400" b="1" dirty="0">
                <a:solidFill>
                  <a:srgbClr val="000000"/>
                </a:solidFill>
                <a:latin typeface="Times New Roman"/>
              </a:rPr>
              <a:t>Sinikka Ketonen</a:t>
            </a:r>
            <a:r>
              <a:rPr lang="fi-FI" sz="2400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fi-FI" sz="2400" dirty="0" err="1">
                <a:solidFill>
                  <a:srgbClr val="000000"/>
                </a:solidFill>
                <a:latin typeface="Times New Roman"/>
              </a:rPr>
              <a:t>osk:n</a:t>
            </a:r>
            <a:r>
              <a:rPr lang="fi-FI" sz="2400" dirty="0">
                <a:solidFill>
                  <a:srgbClr val="000000"/>
                </a:solidFill>
                <a:latin typeface="Times New Roman"/>
              </a:rPr>
              <a:t> sihteeri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400" dirty="0">
                <a:solidFill>
                  <a:srgbClr val="000000"/>
                </a:solidFill>
                <a:latin typeface="Times New Roman"/>
              </a:rPr>
              <a:t>Jaettu monisteena osallistujille </a:t>
            </a:r>
            <a:endParaRPr dirty="0"/>
          </a:p>
          <a:p>
            <a:pPr>
              <a:lnSpc>
                <a:spcPct val="100000"/>
              </a:lnSpc>
            </a:pPr>
            <a:r>
              <a:rPr lang="fi-FI" sz="2400" dirty="0">
                <a:solidFill>
                  <a:srgbClr val="000000"/>
                </a:solidFill>
                <a:latin typeface="Times New Roman"/>
              </a:rPr>
              <a:t>-&gt; luetaan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4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fi-FI" sz="2400" b="1" dirty="0">
                <a:solidFill>
                  <a:srgbClr val="3333CC"/>
                </a:solidFill>
                <a:latin typeface="Times New Roman"/>
              </a:rPr>
              <a:t>Ehdotus:</a:t>
            </a:r>
            <a:endParaRPr dirty="0"/>
          </a:p>
          <a:p>
            <a:pPr lvl="1">
              <a:lnSpc>
                <a:spcPct val="100000"/>
              </a:lnSpc>
            </a:pPr>
            <a:r>
              <a:rPr lang="fi-FI" sz="2400" dirty="0">
                <a:solidFill>
                  <a:srgbClr val="3333CC"/>
                </a:solidFill>
                <a:latin typeface="Times New Roman"/>
              </a:rPr>
              <a:t> Hyväksytään hallituksen ehdotus toimintasuunnitelmaksi 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TextShape 1"/>
          <p:cNvSpPr txBox="1"/>
          <p:nvPr/>
        </p:nvSpPr>
        <p:spPr>
          <a:xfrm>
            <a:off x="685800" y="174664"/>
            <a:ext cx="7772040" cy="935568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         	23.5.2021
 Kokous § 15 </a:t>
            </a:r>
            <a:endParaRPr dirty="0"/>
          </a:p>
        </p:txBody>
      </p:sp>
      <p:sp>
        <p:nvSpPr>
          <p:cNvPr id="214" name="TextShape 2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OSK </a:t>
            </a:r>
            <a:r>
              <a:rPr lang="fi-FI" sz="1400" dirty="0" err="1">
                <a:solidFill>
                  <a:srgbClr val="000000"/>
                </a:solidFill>
                <a:latin typeface="Times New Roman"/>
              </a:rPr>
              <a:t>kok</a:t>
            </a:r>
            <a:r>
              <a:rPr lang="fi-FI" sz="1400" dirty="0">
                <a:solidFill>
                  <a:srgbClr val="000000"/>
                </a:solidFill>
                <a:latin typeface="Times New Roman"/>
              </a:rPr>
              <a:t> esitys v1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  <p:sp>
        <p:nvSpPr>
          <p:cNvPr id="215" name="TextShape 3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560E5CE2-F987-4C95-ABB5-8A9AEF641B10}" type="slidenum">
              <a:rPr lang="fi-FI" sz="1400">
                <a:solidFill>
                  <a:srgbClr val="000000"/>
                </a:solidFill>
                <a:latin typeface="Times New Roman"/>
              </a:rPr>
              <a:t>34</a:t>
            </a:fld>
            <a:endParaRPr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197EC805-8687-4C12-BE8B-FB661C53BF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2436964"/>
            <a:ext cx="5328592" cy="3811555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08DD8E79-7E8C-4CD3-813A-7CB37E84E7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1279514"/>
            <a:ext cx="5582429" cy="771633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OSK </a:t>
            </a:r>
            <a:r>
              <a:rPr lang="fi-FI" sz="1400" dirty="0" err="1">
                <a:solidFill>
                  <a:srgbClr val="000000"/>
                </a:solidFill>
                <a:latin typeface="Times New Roman"/>
              </a:rPr>
              <a:t>kok</a:t>
            </a:r>
            <a:r>
              <a:rPr lang="fi-FI" sz="1400" dirty="0">
                <a:solidFill>
                  <a:srgbClr val="000000"/>
                </a:solidFill>
                <a:latin typeface="Times New Roman"/>
              </a:rPr>
              <a:t> esitys v1</a:t>
            </a:r>
            <a:endParaRPr dirty="0"/>
          </a:p>
        </p:txBody>
      </p:sp>
      <p:sp>
        <p:nvSpPr>
          <p:cNvPr id="218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31207E0B-20F9-4AD7-B1AA-D6B73C44B5A0}" type="slidenum">
              <a:rPr lang="fi-FI" sz="1400">
                <a:solidFill>
                  <a:srgbClr val="000000"/>
                </a:solidFill>
                <a:latin typeface="Times New Roman"/>
              </a:rPr>
              <a:t>35</a:t>
            </a:fld>
            <a:endParaRPr/>
          </a:p>
        </p:txBody>
      </p:sp>
      <p:sp>
        <p:nvSpPr>
          <p:cNvPr id="220" name="TextShape 3"/>
          <p:cNvSpPr txBox="1"/>
          <p:nvPr/>
        </p:nvSpPr>
        <p:spPr>
          <a:xfrm>
            <a:off x="685800" y="609480"/>
            <a:ext cx="7772040" cy="114264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         	23.5.2021
 Kokous § 15 </a:t>
            </a:r>
            <a:endParaRPr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712D40B9-E162-4AB5-842D-6F746E2CF9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502963"/>
            <a:ext cx="7772040" cy="3575694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C51634AF-15C0-4753-878B-EBD17D381B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1449854"/>
            <a:ext cx="6287377" cy="924054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TextShape 1"/>
          <p:cNvSpPr txBox="1"/>
          <p:nvPr/>
        </p:nvSpPr>
        <p:spPr>
          <a:xfrm>
            <a:off x="685800" y="609480"/>
            <a:ext cx="7772040" cy="114264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		 23.5.2021 
 Kokous § 15 </a:t>
            </a:r>
            <a:endParaRPr dirty="0"/>
          </a:p>
        </p:txBody>
      </p:sp>
      <p:sp>
        <p:nvSpPr>
          <p:cNvPr id="222" name="TextShape 2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OSK </a:t>
            </a:r>
            <a:r>
              <a:rPr lang="fi-FI" sz="1400" dirty="0" err="1">
                <a:solidFill>
                  <a:srgbClr val="000000"/>
                </a:solidFill>
                <a:latin typeface="Times New Roman"/>
              </a:rPr>
              <a:t>kok</a:t>
            </a:r>
            <a:r>
              <a:rPr lang="fi-FI" sz="1400" dirty="0">
                <a:solidFill>
                  <a:srgbClr val="000000"/>
                </a:solidFill>
                <a:latin typeface="Times New Roman"/>
              </a:rPr>
              <a:t> esitys v1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  <p:sp>
        <p:nvSpPr>
          <p:cNvPr id="223" name="TextShape 3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0A2234DE-9BA2-452C-8D6C-AB40E9AEB3D9}" type="slidenum">
              <a:rPr lang="fi-FI" sz="1400">
                <a:solidFill>
                  <a:srgbClr val="000000"/>
                </a:solidFill>
                <a:latin typeface="Times New Roman"/>
              </a:rPr>
              <a:t>36</a:t>
            </a:fld>
            <a:endParaRPr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1119981A-86EE-4231-A39E-33D3F08311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1628800"/>
            <a:ext cx="7572319" cy="4058192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TextShape 1"/>
          <p:cNvSpPr txBox="1"/>
          <p:nvPr/>
        </p:nvSpPr>
        <p:spPr>
          <a:xfrm>
            <a:off x="685800" y="609480"/>
            <a:ext cx="7772040" cy="114264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         23.5.2021
 Kokous § 15 </a:t>
            </a:r>
            <a:endParaRPr dirty="0"/>
          </a:p>
        </p:txBody>
      </p:sp>
      <p:sp>
        <p:nvSpPr>
          <p:cNvPr id="226" name="TextShape 2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OSK kok esitys v3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227" name="TextShape 3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CE03A265-76AD-4D30-ABA8-289BFDC522A3}" type="slidenum">
              <a:rPr lang="fi-FI" sz="1400">
                <a:solidFill>
                  <a:srgbClr val="000000"/>
                </a:solidFill>
                <a:latin typeface="Times New Roman"/>
              </a:rPr>
              <a:t>37</a:t>
            </a:fld>
            <a:endParaRPr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4BBFA466-A2C0-4AFA-89C7-2F4006F4B1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449854"/>
            <a:ext cx="6287377" cy="924054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745326DB-70A5-4793-A1A8-1C7DE5AE9D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852936"/>
            <a:ext cx="8097380" cy="2715004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TextShape 1"/>
          <p:cNvSpPr txBox="1"/>
          <p:nvPr/>
        </p:nvSpPr>
        <p:spPr>
          <a:xfrm>
            <a:off x="2915640" y="623736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OSK kok esitys v3</a:t>
            </a:r>
            <a:endParaRPr/>
          </a:p>
        </p:txBody>
      </p:sp>
      <p:sp>
        <p:nvSpPr>
          <p:cNvPr id="230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9F9C57BB-96AB-4EF8-9C61-366D9D08778F}" type="slidenum">
              <a:rPr lang="fi-FI" sz="1400">
                <a:solidFill>
                  <a:srgbClr val="000000"/>
                </a:solidFill>
                <a:latin typeface="Times New Roman"/>
              </a:rPr>
              <a:t>38</a:t>
            </a:fld>
            <a:endParaRPr/>
          </a:p>
        </p:txBody>
      </p:sp>
      <p:sp>
        <p:nvSpPr>
          <p:cNvPr id="231" name="TextShape 3"/>
          <p:cNvSpPr txBox="1"/>
          <p:nvPr/>
        </p:nvSpPr>
        <p:spPr>
          <a:xfrm>
            <a:off x="650160" y="40464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         23.5.2021
 Kokous § 15 </a:t>
            </a:r>
            <a:endParaRPr dirty="0"/>
          </a:p>
        </p:txBody>
      </p:sp>
      <p:sp>
        <p:nvSpPr>
          <p:cNvPr id="232" name="CustomShape 4"/>
          <p:cNvSpPr/>
          <p:nvPr/>
        </p:nvSpPr>
        <p:spPr>
          <a:xfrm>
            <a:off x="539640" y="1287360"/>
            <a:ext cx="7993080" cy="207144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sz="2400" b="1" dirty="0">
                <a:solidFill>
                  <a:srgbClr val="3333CC"/>
                </a:solidFill>
                <a:latin typeface="Times New Roman"/>
              </a:rPr>
              <a:t>15 b §. </a:t>
            </a:r>
            <a:r>
              <a:rPr lang="fi-FI" sz="2400" dirty="0">
                <a:solidFill>
                  <a:srgbClr val="000000"/>
                </a:solidFill>
                <a:latin typeface="Times New Roman"/>
              </a:rPr>
              <a:t>Päätetään talousarviosta vuodelle 2021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0" y="1797170"/>
            <a:ext cx="5967413" cy="445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rgbClr val="000000"/>
                </a:solidFill>
                <a:latin typeface="Times New Roman"/>
              </a:rPr>
              <a:t>Kyläsaareen jätevesiosuuskunta           23.5.2021
 Kokous § 15 </a:t>
            </a:r>
            <a:br>
              <a:rPr lang="fi-FI" dirty="0"/>
            </a:br>
            <a:endParaRPr lang="fi-FI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31" y="2128838"/>
            <a:ext cx="8066066" cy="3532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306456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OSK </a:t>
            </a:r>
            <a:r>
              <a:rPr lang="fi-FI" sz="1400" dirty="0" err="1">
                <a:solidFill>
                  <a:srgbClr val="000000"/>
                </a:solidFill>
                <a:latin typeface="Times New Roman"/>
              </a:rPr>
              <a:t>kok</a:t>
            </a:r>
            <a:r>
              <a:rPr lang="fi-FI" sz="1400" dirty="0">
                <a:solidFill>
                  <a:srgbClr val="000000"/>
                </a:solidFill>
                <a:latin typeface="Times New Roman"/>
              </a:rPr>
              <a:t> esitys v1</a:t>
            </a:r>
            <a:endParaRPr dirty="0"/>
          </a:p>
        </p:txBody>
      </p:sp>
      <p:sp>
        <p:nvSpPr>
          <p:cNvPr id="234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49E0C1A7-BA1C-4E4E-BB8D-CB10F4D3C9BA}" type="slidenum">
              <a:rPr lang="fi-FI" sz="1400">
                <a:solidFill>
                  <a:srgbClr val="000000"/>
                </a:solidFill>
                <a:latin typeface="Times New Roman"/>
              </a:rPr>
              <a:t>40</a:t>
            </a:fld>
            <a:endParaRPr/>
          </a:p>
        </p:txBody>
      </p:sp>
      <p:sp>
        <p:nvSpPr>
          <p:cNvPr id="235" name="TextShape 3"/>
          <p:cNvSpPr txBox="1"/>
          <p:nvPr/>
        </p:nvSpPr>
        <p:spPr>
          <a:xfrm>
            <a:off x="685800" y="40464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        23.5.2021
 Kokous § 16</a:t>
            </a:r>
            <a:endParaRPr dirty="0"/>
          </a:p>
        </p:txBody>
      </p:sp>
      <p:sp>
        <p:nvSpPr>
          <p:cNvPr id="236" name="CustomShape 4"/>
          <p:cNvSpPr/>
          <p:nvPr/>
        </p:nvSpPr>
        <p:spPr>
          <a:xfrm>
            <a:off x="873091" y="4509120"/>
            <a:ext cx="7776720" cy="8218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sz="2400" dirty="0">
                <a:solidFill>
                  <a:srgbClr val="000000"/>
                </a:solidFill>
                <a:latin typeface="Times New Roman"/>
              </a:rPr>
              <a:t>Hallitus esittää, että 23.5.2021 esitetty jälkiliittyjä hinta voimassa kevään 2022 osuuskunnan kokoukseen asti.</a:t>
            </a:r>
            <a:endParaRPr dirty="0"/>
          </a:p>
        </p:txBody>
      </p:sp>
      <p:sp>
        <p:nvSpPr>
          <p:cNvPr id="237" name="CustomShape 5"/>
          <p:cNvSpPr/>
          <p:nvPr/>
        </p:nvSpPr>
        <p:spPr>
          <a:xfrm>
            <a:off x="572400" y="1052640"/>
            <a:ext cx="8066160" cy="73044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fi-FI" sz="2400" b="1" dirty="0">
                <a:solidFill>
                  <a:srgbClr val="000000"/>
                </a:solidFill>
                <a:latin typeface="Times New Roman"/>
              </a:rPr>
              <a:t>16 § Päätetään jälkiliittymän Perushinta vuosille 2021 - 2022</a:t>
            </a:r>
            <a:endParaRPr dirty="0"/>
          </a:p>
          <a:p>
            <a:pPr>
              <a:lnSpc>
                <a:spcPct val="100000"/>
              </a:lnSpc>
            </a:pPr>
            <a:r>
              <a:rPr lang="fi-FI" dirty="0">
                <a:solidFill>
                  <a:srgbClr val="3333CC"/>
                </a:solidFill>
                <a:latin typeface="Times New Roman"/>
              </a:rPr>
              <a:t>Esittelee: J Liukkonen, </a:t>
            </a:r>
            <a:r>
              <a:rPr lang="fi-FI" dirty="0" err="1">
                <a:solidFill>
                  <a:srgbClr val="3333CC"/>
                </a:solidFill>
                <a:latin typeface="Times New Roman"/>
              </a:rPr>
              <a:t>osk:n</a:t>
            </a:r>
            <a:r>
              <a:rPr lang="fi-FI" dirty="0">
                <a:solidFill>
                  <a:srgbClr val="3333CC"/>
                </a:solidFill>
                <a:latin typeface="Times New Roman"/>
              </a:rPr>
              <a:t> pj</a:t>
            </a:r>
            <a:endParaRPr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D04DAF51-8EA7-4857-9B1C-0106AC976A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420888"/>
            <a:ext cx="7964011" cy="1781424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84684" y="1675868"/>
            <a:ext cx="7774632" cy="947312"/>
          </a:xfrm>
        </p:spPr>
        <p:txBody>
          <a:bodyPr/>
          <a:lstStyle/>
          <a:p>
            <a:r>
              <a:rPr lang="fi-FI" dirty="0">
                <a:solidFill>
                  <a:srgbClr val="000000"/>
                </a:solidFill>
                <a:latin typeface="Times New Roman"/>
              </a:rPr>
              <a:t>Kyläsaareen jätevesiosuuskunta           23.5.2021
 Kokous § 17
</a:t>
            </a:r>
            <a:r>
              <a:rPr lang="fi-FI" sz="2800" b="1" dirty="0">
                <a:solidFill>
                  <a:srgbClr val="000000"/>
                </a:solidFill>
                <a:latin typeface="Times New Roman"/>
              </a:rPr>
              <a:t>17 § 	Päätetään osakäyttömaksukäytännöstä </a:t>
            </a:r>
            <a:br>
              <a:rPr lang="fi-FI" sz="2800" b="1" dirty="0">
                <a:solidFill>
                  <a:srgbClr val="000000"/>
                </a:solidFill>
                <a:latin typeface="Times New Roman"/>
              </a:rPr>
            </a:br>
            <a:r>
              <a:rPr lang="fi-FI" sz="2800" b="1" dirty="0">
                <a:solidFill>
                  <a:srgbClr val="000000"/>
                </a:solidFill>
                <a:latin typeface="Times New Roman"/>
              </a:rPr>
              <a:t>                    asumattomille kiinteistöille</a:t>
            </a:r>
            <a:br>
              <a:rPr lang="fi-FI" sz="2800" b="1" dirty="0">
                <a:solidFill>
                  <a:srgbClr val="000000"/>
                </a:solidFill>
                <a:latin typeface="Times New Roman"/>
              </a:rPr>
            </a:br>
            <a:br>
              <a:rPr lang="fi-FI" sz="2800" b="1" dirty="0">
                <a:solidFill>
                  <a:srgbClr val="000000"/>
                </a:solidFill>
                <a:latin typeface="Times New Roman"/>
              </a:rPr>
            </a:br>
            <a:br>
              <a:rPr lang="fi-FI" sz="2800" b="1" dirty="0">
                <a:solidFill>
                  <a:srgbClr val="000000"/>
                </a:solidFill>
                <a:latin typeface="Times New Roman"/>
              </a:rPr>
            </a:br>
            <a:endParaRPr lang="fi-FI" dirty="0"/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1A0539BE-32FA-4E57-B872-47F081743715}"/>
              </a:ext>
            </a:extLst>
          </p:cNvPr>
          <p:cNvSpPr txBox="1"/>
          <p:nvPr/>
        </p:nvSpPr>
        <p:spPr>
          <a:xfrm>
            <a:off x="684684" y="2996952"/>
            <a:ext cx="806489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>
                <a:solidFill>
                  <a:srgbClr val="000000"/>
                </a:solidFill>
                <a:latin typeface="Times New Roman"/>
              </a:rPr>
              <a:t>Hallitus esittää, että tyhjillään oleville asunnoille </a:t>
            </a:r>
            <a:br>
              <a:rPr lang="fi-FI" sz="2400" dirty="0">
                <a:solidFill>
                  <a:srgbClr val="000000"/>
                </a:solidFill>
                <a:latin typeface="Times New Roman"/>
              </a:rPr>
            </a:br>
            <a:r>
              <a:rPr lang="fi-FI" sz="2400" dirty="0">
                <a:solidFill>
                  <a:srgbClr val="000000"/>
                </a:solidFill>
                <a:latin typeface="Times New Roman"/>
              </a:rPr>
              <a:t>myönnetään hinnaston mukainen alennettu käyttömaksu.</a:t>
            </a:r>
            <a:br>
              <a:rPr lang="fi-FI" sz="1800" dirty="0"/>
            </a:br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78664535-4D21-482F-B7ED-80F1848961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4298327"/>
            <a:ext cx="8581023" cy="1224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9508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TextShape 1"/>
          <p:cNvSpPr txBox="1"/>
          <p:nvPr/>
        </p:nvSpPr>
        <p:spPr>
          <a:xfrm>
            <a:off x="685800" y="609480"/>
            <a:ext cx="8206200" cy="137124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         23.5.2021
 Kokous § 17
</a:t>
            </a:r>
            <a:r>
              <a:rPr lang="fi-FI" sz="2400" b="1" dirty="0">
                <a:solidFill>
                  <a:srgbClr val="000000"/>
                </a:solidFill>
                <a:latin typeface="Times New Roman"/>
              </a:rPr>
              <a:t>18 § Päätetään osuuskunnan Hinnasto vuosille 2021 - 2022</a:t>
            </a:r>
            <a:r>
              <a:rPr lang="fi-FI" sz="24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fi-FI" sz="1600" dirty="0">
                <a:solidFill>
                  <a:srgbClr val="000000"/>
                </a:solidFill>
                <a:latin typeface="Times New Roman"/>
              </a:rPr>
              <a:t>
</a:t>
            </a:r>
            <a:endParaRPr dirty="0"/>
          </a:p>
        </p:txBody>
      </p:sp>
      <p:sp>
        <p:nvSpPr>
          <p:cNvPr id="240" name="TextShape 3"/>
          <p:cNvSpPr txBox="1"/>
          <p:nvPr/>
        </p:nvSpPr>
        <p:spPr>
          <a:xfrm>
            <a:off x="6804248" y="6389012"/>
            <a:ext cx="1653592" cy="316348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2D4CC6F1-1BA4-4FE6-B8A6-3BF7A8CA5CD5}" type="slidenum">
              <a:rPr lang="fi-FI" sz="1400">
                <a:solidFill>
                  <a:srgbClr val="000000"/>
                </a:solidFill>
                <a:latin typeface="Times New Roman"/>
              </a:rPr>
              <a:t>42</a:t>
            </a:fld>
            <a:endParaRPr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22DCD18-9E3B-496C-BDCF-40D682E148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0901" y="1821974"/>
            <a:ext cx="6635998" cy="4567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0617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TextShape 1"/>
          <p:cNvSpPr txBox="1"/>
          <p:nvPr/>
        </p:nvSpPr>
        <p:spPr>
          <a:xfrm>
            <a:off x="685800" y="609480"/>
            <a:ext cx="8206200" cy="137124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         23.5.2021
 Kokous § 17
</a:t>
            </a:r>
            <a:r>
              <a:rPr lang="fi-FI" sz="2400" b="1" dirty="0">
                <a:solidFill>
                  <a:srgbClr val="000000"/>
                </a:solidFill>
                <a:latin typeface="Times New Roman"/>
              </a:rPr>
              <a:t>18 § Päätetään osuuskunnan Hinnasto vuosille 2021 - 2022</a:t>
            </a:r>
            <a:r>
              <a:rPr lang="fi-FI" sz="24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fi-FI" sz="1600" dirty="0">
                <a:solidFill>
                  <a:srgbClr val="000000"/>
                </a:solidFill>
                <a:latin typeface="Times New Roman"/>
              </a:rPr>
              <a:t>
</a:t>
            </a:r>
            <a:endParaRPr dirty="0"/>
          </a:p>
        </p:txBody>
      </p:sp>
      <p:sp>
        <p:nvSpPr>
          <p:cNvPr id="239" name="TextShape 2"/>
          <p:cNvSpPr txBox="1"/>
          <p:nvPr/>
        </p:nvSpPr>
        <p:spPr>
          <a:xfrm>
            <a:off x="735384" y="4725144"/>
            <a:ext cx="7918648" cy="8640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2400" dirty="0">
                <a:solidFill>
                  <a:srgbClr val="000000"/>
                </a:solidFill>
                <a:latin typeface="Times New Roman"/>
              </a:rPr>
              <a:t>Hallitus esittää, että 23.5.2021 esitetty hinnasto voimassa kevään 2022 osuuskunnan kokoukseen asti.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  <p:sp>
        <p:nvSpPr>
          <p:cNvPr id="240" name="TextShape 3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2D4CC6F1-1BA4-4FE6-B8A6-3BF7A8CA5CD5}" type="slidenum">
              <a:rPr lang="fi-FI" sz="1400">
                <a:solidFill>
                  <a:srgbClr val="000000"/>
                </a:solidFill>
                <a:latin typeface="Times New Roman"/>
              </a:rPr>
              <a:t>43</a:t>
            </a:fld>
            <a:endParaRPr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56FD8D47-CDC7-4848-852D-0A9E022E69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968" y="2538288"/>
            <a:ext cx="8164064" cy="1781424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TextShape 1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307C3EE3-4B38-429C-9F93-8186EA0EA1EE}" type="slidenum">
              <a:rPr lang="fi-FI" sz="1400">
                <a:solidFill>
                  <a:srgbClr val="000000"/>
                </a:solidFill>
                <a:latin typeface="Times New Roman"/>
              </a:rPr>
              <a:t>44</a:t>
            </a:fld>
            <a:endParaRPr/>
          </a:p>
        </p:txBody>
      </p:sp>
      <p:sp>
        <p:nvSpPr>
          <p:cNvPr id="242" name="TextShape 2"/>
          <p:cNvSpPr txBox="1"/>
          <p:nvPr/>
        </p:nvSpPr>
        <p:spPr>
          <a:xfrm>
            <a:off x="721440" y="33264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        23.5.2021
 Kokous § 18  </a:t>
            </a:r>
            <a:endParaRPr dirty="0"/>
          </a:p>
        </p:txBody>
      </p:sp>
      <p:sp>
        <p:nvSpPr>
          <p:cNvPr id="243" name="CustomShape 3"/>
          <p:cNvSpPr/>
          <p:nvPr/>
        </p:nvSpPr>
        <p:spPr>
          <a:xfrm>
            <a:off x="611280" y="893880"/>
            <a:ext cx="7992720" cy="45612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sz="2400" b="1" dirty="0">
                <a:solidFill>
                  <a:srgbClr val="000000"/>
                </a:solidFill>
                <a:latin typeface="Times New Roman"/>
              </a:rPr>
              <a:t>19 §. Täydennysrakentaminen</a:t>
            </a:r>
            <a:endParaRPr dirty="0"/>
          </a:p>
        </p:txBody>
      </p:sp>
      <p:sp>
        <p:nvSpPr>
          <p:cNvPr id="244" name="CustomShape 4"/>
          <p:cNvSpPr/>
          <p:nvPr/>
        </p:nvSpPr>
        <p:spPr>
          <a:xfrm>
            <a:off x="616320" y="1653840"/>
            <a:ext cx="7846560" cy="20106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dirty="0">
                <a:solidFill>
                  <a:srgbClr val="000000"/>
                </a:solidFill>
                <a:latin typeface="Times New Roman"/>
                <a:ea typeface="Times New Roman"/>
              </a:rPr>
              <a:t> </a:t>
            </a:r>
            <a:r>
              <a:rPr lang="fi-FI" b="1" dirty="0">
                <a:solidFill>
                  <a:srgbClr val="000000"/>
                </a:solidFill>
                <a:latin typeface="Times New Roman"/>
                <a:ea typeface="Times New Roman"/>
              </a:rPr>
              <a:t>19 a §. Jälkiliittyjälisä vuosille 2021 - 2022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dirty="0">
                <a:solidFill>
                  <a:srgbClr val="000000"/>
                </a:solidFill>
                <a:latin typeface="Times New Roman"/>
                <a:ea typeface="Times New Roman"/>
              </a:rPr>
              <a:t>Ehdotus: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dirty="0">
                <a:solidFill>
                  <a:srgbClr val="000000"/>
                </a:solidFill>
                <a:latin typeface="Times New Roman"/>
                <a:ea typeface="Times New Roman"/>
              </a:rPr>
              <a:t>•Valtuutetaan hallitus päättämään tapauskohtainen jälkiliittyjälisä sääntöjen ja hinnoitteluperiaatteiden mukaan.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  <p:sp>
        <p:nvSpPr>
          <p:cNvPr id="245" name="CustomShape 5"/>
          <p:cNvSpPr/>
          <p:nvPr/>
        </p:nvSpPr>
        <p:spPr>
          <a:xfrm>
            <a:off x="611640" y="3717000"/>
            <a:ext cx="8064360" cy="201060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b="1" dirty="0">
                <a:solidFill>
                  <a:srgbClr val="000000"/>
                </a:solidFill>
                <a:latin typeface="Times New Roman"/>
              </a:rPr>
              <a:t>19 b §. Täydennysrakentaminen ja toteutuspäätökset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dirty="0">
                <a:solidFill>
                  <a:srgbClr val="000000"/>
                </a:solidFill>
                <a:latin typeface="Times New Roman"/>
              </a:rPr>
              <a:t>Ehdotus: 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dirty="0">
                <a:solidFill>
                  <a:srgbClr val="000000"/>
                </a:solidFill>
                <a:latin typeface="Times New Roman"/>
              </a:rPr>
              <a:t>•Myönnetään hallitukselle valtuudet päättää tapauskohtainen kustannukset kattava hinta ja sopimusehdot sääntöjen sekä hinnoittelu- ja toimintaperiaatteiden mukaan sekä toteuttamaan mahdolliset rakentamiset.</a:t>
            </a:r>
            <a:endParaRPr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TextShape 1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D597798F-58A3-4EFC-AEA9-2DB30C0CE925}" type="slidenum">
              <a:rPr lang="fi-FI" sz="1400">
                <a:solidFill>
                  <a:srgbClr val="000000"/>
                </a:solidFill>
                <a:latin typeface="Times New Roman"/>
              </a:rPr>
              <a:t>45</a:t>
            </a:fld>
            <a:endParaRPr/>
          </a:p>
        </p:txBody>
      </p:sp>
      <p:sp>
        <p:nvSpPr>
          <p:cNvPr id="247" name="TextShape 2"/>
          <p:cNvSpPr txBox="1"/>
          <p:nvPr/>
        </p:nvSpPr>
        <p:spPr>
          <a:xfrm>
            <a:off x="685800" y="60948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         23.5.2021
 Kokous § 19</a:t>
            </a:r>
            <a:endParaRPr dirty="0"/>
          </a:p>
        </p:txBody>
      </p:sp>
      <p:sp>
        <p:nvSpPr>
          <p:cNvPr id="248" name="CustomShape 3"/>
          <p:cNvSpPr/>
          <p:nvPr/>
        </p:nvSpPr>
        <p:spPr>
          <a:xfrm>
            <a:off x="611280" y="1413000"/>
            <a:ext cx="7992720" cy="326124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sz="2400" b="1" dirty="0">
                <a:solidFill>
                  <a:srgbClr val="000000"/>
                </a:solidFill>
                <a:latin typeface="Times New Roman"/>
              </a:rPr>
              <a:t>20 §. </a:t>
            </a:r>
            <a:r>
              <a:rPr lang="fi-FI" sz="2400" dirty="0">
                <a:solidFill>
                  <a:srgbClr val="000000"/>
                </a:solidFill>
                <a:latin typeface="Times New Roman"/>
              </a:rPr>
              <a:t>Kokouskutsujen julkaiseminen ja tiedottaminen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000" dirty="0">
                <a:solidFill>
                  <a:srgbClr val="3333CC"/>
                </a:solidFill>
                <a:latin typeface="Times New Roman"/>
              </a:rPr>
              <a:t>Ehdotus: </a:t>
            </a:r>
            <a:endParaRPr dirty="0"/>
          </a:p>
          <a:p>
            <a:pPr lvl="1">
              <a:lnSpc>
                <a:spcPct val="100000"/>
              </a:lnSpc>
            </a:pPr>
            <a:r>
              <a:rPr lang="fi-FI" sz="2000" b="1" dirty="0">
                <a:solidFill>
                  <a:srgbClr val="3333CC"/>
                </a:solidFill>
                <a:latin typeface="Times New Roman"/>
              </a:rPr>
              <a:t>Päätetään jatkaa Satakunnan Kansan ilmoituksilla sekä sähköposti- ja ilmoitustauluilmoituksilla.</a:t>
            </a:r>
            <a:r>
              <a:rPr lang="fi-FI" sz="2000" b="1" dirty="0">
                <a:solidFill>
                  <a:srgbClr val="000000"/>
                </a:solidFill>
                <a:latin typeface="Times New Roman"/>
              </a:rPr>
              <a:t> 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 lvl="1">
              <a:lnSpc>
                <a:spcPct val="100000"/>
              </a:lnSpc>
            </a:pPr>
            <a:r>
              <a:rPr lang="fi-FI" sz="2000" dirty="0">
                <a:solidFill>
                  <a:srgbClr val="000000"/>
                </a:solidFill>
                <a:latin typeface="Times New Roman"/>
              </a:rPr>
              <a:t> Lisäksi tietoa annetaan ”Kyläsaari” nettisivuilla: </a:t>
            </a:r>
            <a:r>
              <a:rPr lang="fi-FI" sz="2000" b="1" dirty="0">
                <a:solidFill>
                  <a:srgbClr val="000000"/>
                </a:solidFill>
                <a:latin typeface="Times New Roman"/>
              </a:rPr>
              <a:t>www.kylasaari.com </a:t>
            </a:r>
            <a:endParaRPr dirty="0"/>
          </a:p>
          <a:p>
            <a:pPr>
              <a:lnSpc>
                <a:spcPct val="100000"/>
              </a:lnSpc>
            </a:pPr>
            <a:r>
              <a:rPr lang="fi-FI" sz="2000" b="1" dirty="0">
                <a:solidFill>
                  <a:srgbClr val="000000"/>
                </a:solidFill>
                <a:latin typeface="Times New Roman"/>
              </a:rPr>
              <a:t>   </a:t>
            </a:r>
            <a:r>
              <a:rPr lang="fi-FI" sz="2000" dirty="0">
                <a:solidFill>
                  <a:srgbClr val="000000"/>
                </a:solidFill>
                <a:latin typeface="Times New Roman"/>
              </a:rPr>
              <a:t>ja  sähköposti-ilmoitukset niille, joilta on saatu osoitteet.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TextShape 1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7398C996-0B5B-49A5-B9CB-953E2F97F43A}" type="slidenum">
              <a:rPr lang="fi-FI" sz="1400">
                <a:solidFill>
                  <a:srgbClr val="000000"/>
                </a:solidFill>
                <a:latin typeface="Times New Roman"/>
              </a:rPr>
              <a:t>46</a:t>
            </a:fld>
            <a:endParaRPr/>
          </a:p>
        </p:txBody>
      </p:sp>
      <p:sp>
        <p:nvSpPr>
          <p:cNvPr id="250" name="TextShape 2"/>
          <p:cNvSpPr txBox="1"/>
          <p:nvPr/>
        </p:nvSpPr>
        <p:spPr>
          <a:xfrm>
            <a:off x="685800" y="60948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         23.5.2021
 Kokous § 20</a:t>
            </a:r>
            <a:endParaRPr dirty="0"/>
          </a:p>
        </p:txBody>
      </p:sp>
      <p:sp>
        <p:nvSpPr>
          <p:cNvPr id="251" name="CustomShape 3"/>
          <p:cNvSpPr/>
          <p:nvPr/>
        </p:nvSpPr>
        <p:spPr>
          <a:xfrm>
            <a:off x="611280" y="1268640"/>
            <a:ext cx="7992720" cy="301644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sz="2400" b="1" dirty="0">
                <a:solidFill>
                  <a:srgbClr val="3333CC"/>
                </a:solidFill>
                <a:latin typeface="Times New Roman"/>
              </a:rPr>
              <a:t>21 §. </a:t>
            </a:r>
            <a:r>
              <a:rPr lang="fi-FI" sz="2400" dirty="0">
                <a:solidFill>
                  <a:srgbClr val="000000"/>
                </a:solidFill>
                <a:latin typeface="Times New Roman"/>
              </a:rPr>
              <a:t>Kokouksen päättäminen</a:t>
            </a:r>
            <a:endParaRPr dirty="0"/>
          </a:p>
          <a:p>
            <a:pPr>
              <a:lnSpc>
                <a:spcPct val="100000"/>
              </a:lnSpc>
            </a:pPr>
            <a:r>
              <a:rPr lang="fi-FI" sz="2400" dirty="0">
                <a:solidFill>
                  <a:srgbClr val="000000"/>
                </a:solidFill>
                <a:latin typeface="Times New Roman"/>
              </a:rPr>
              <a:t>Klo: 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400" dirty="0">
                <a:solidFill>
                  <a:srgbClr val="000000"/>
                </a:solidFill>
                <a:latin typeface="Times New Roman"/>
              </a:rPr>
              <a:t>Hallitus ja isännöitsijä Jarno </a:t>
            </a:r>
            <a:r>
              <a:rPr lang="fi-FI" sz="2400" dirty="0" err="1">
                <a:solidFill>
                  <a:srgbClr val="000000"/>
                </a:solidFill>
                <a:latin typeface="Times New Roman"/>
              </a:rPr>
              <a:t>Norgård</a:t>
            </a:r>
            <a:r>
              <a:rPr lang="fi-FI" sz="2400" dirty="0">
                <a:solidFill>
                  <a:srgbClr val="000000"/>
                </a:solidFill>
                <a:latin typeface="Times New Roman"/>
              </a:rPr>
              <a:t> kiittää kaikkia kokouksen toimijoita, osakkaita ja osallistujia sekä pyrkii hoitamaan kaikki tehtävänsä luottamuksellisesti ja tarmokkaasti kaikkien yhteiseksi hyväksi kuten tähänkin asti.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803</TotalTime>
  <Words>2008</Words>
  <Application>Microsoft Office PowerPoint</Application>
  <PresentationFormat>Näytössä katseltava diaesitys (4:3)</PresentationFormat>
  <Paragraphs>495</Paragraphs>
  <Slides>46</Slides>
  <Notes>36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46</vt:i4>
      </vt:variant>
    </vt:vector>
  </HeadingPairs>
  <TitlesOfParts>
    <vt:vector size="51" baseType="lpstr">
      <vt:lpstr>Arial</vt:lpstr>
      <vt:lpstr>StarSymbol</vt:lpstr>
      <vt:lpstr>Times New Roman</vt:lpstr>
      <vt:lpstr>Office Theme</vt:lpstr>
      <vt:lpstr>Office Theme</vt:lpstr>
      <vt:lpstr>PowerPoint-esitys</vt:lpstr>
      <vt:lpstr>PowerPoint-esitys</vt:lpstr>
      <vt:lpstr>PowerPoint-esitys</vt:lpstr>
      <vt:lpstr>PowerPoint-esitys</vt:lpstr>
      <vt:lpstr>PowerPoint-esitys</vt:lpstr>
      <vt:lpstr>Kyläsaareen jätevesiosuuskunta   23.5.2021
 Kokous § 8a, Toimintakertomus </vt:lpstr>
      <vt:lpstr>PowerPoint-esitys</vt:lpstr>
      <vt:lpstr>Kyläsaareen jätevesiosuuskunta   23.5.2021
 Kokous § 8b Esitellään taustaksi Budjetti 2020 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Kyläsaareen jätevesiosuuskunta           23.5.2021
 Kokous § 8c (alku s. 1)</vt:lpstr>
      <vt:lpstr>PowerPoint-esitys</vt:lpstr>
      <vt:lpstr>Kyläsaareen jätevesiosuuskunta           23.5.2021
 Kokous § 8c (loppu s. 2) 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Kyläsaareen jätevesiosuuskunta           23.5.2021
 Kokous § 15  </vt:lpstr>
      <vt:lpstr>PowerPoint-esitys</vt:lpstr>
      <vt:lpstr>Kyläsaareen jätevesiosuuskunta           23.5.2021
 Kokous § 17
17 §  Päätetään osakäyttömaksukäytännöstä                      asumattomille kiinteistöille   </vt:lpstr>
      <vt:lpstr>PowerPoint-esitys</vt:lpstr>
      <vt:lpstr>PowerPoint-esitys</vt:lpstr>
      <vt:lpstr>PowerPoint-esitys</vt:lpstr>
      <vt:lpstr>PowerPoint-esitys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Käyttäjä</dc:creator>
  <cp:lastModifiedBy>Jorma Liukkonen</cp:lastModifiedBy>
  <cp:revision>25</cp:revision>
  <dcterms:modified xsi:type="dcterms:W3CDTF">2021-05-23T10:49:55Z</dcterms:modified>
</cp:coreProperties>
</file>