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50"/>
  </p:notesMasterIdLst>
  <p:sldIdLst>
    <p:sldId id="256" r:id="rId3"/>
    <p:sldId id="257" r:id="rId4"/>
    <p:sldId id="258" r:id="rId5"/>
    <p:sldId id="259" r:id="rId6"/>
    <p:sldId id="260" r:id="rId7"/>
    <p:sldId id="296" r:id="rId8"/>
    <p:sldId id="263" r:id="rId9"/>
    <p:sldId id="297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98" r:id="rId20"/>
    <p:sldId id="274" r:id="rId21"/>
    <p:sldId id="299" r:id="rId22"/>
    <p:sldId id="275" r:id="rId23"/>
    <p:sldId id="306" r:id="rId24"/>
    <p:sldId id="307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304" r:id="rId34"/>
    <p:sldId id="284" r:id="rId35"/>
    <p:sldId id="285" r:id="rId36"/>
    <p:sldId id="286" r:id="rId37"/>
    <p:sldId id="287" r:id="rId38"/>
    <p:sldId id="288" r:id="rId39"/>
    <p:sldId id="289" r:id="rId40"/>
    <p:sldId id="305" r:id="rId41"/>
    <p:sldId id="290" r:id="rId42"/>
    <p:sldId id="300" r:id="rId43"/>
    <p:sldId id="291" r:id="rId44"/>
    <p:sldId id="302" r:id="rId45"/>
    <p:sldId id="292" r:id="rId46"/>
    <p:sldId id="293" r:id="rId47"/>
    <p:sldId id="294" r:id="rId48"/>
    <p:sldId id="295" r:id="rId49"/>
  </p:sldIdLst>
  <p:sldSz cx="9144000" cy="6858000" type="screen4x3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2AEBA-D8B1-422A-9AF4-BD9F65C37176}" v="32" dt="2023-03-28T09:30:38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106285"/>
            <a:ext cx="6047640" cy="4837343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fi-FI"/>
              <a:t>Napsauta muokataksesi muistiinpanojen muotoilua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7161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fi-FI"/>
              <a:t>&lt;ylätunniste&gt;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7161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fi-FI"/>
              <a:t>&lt;päivämäärä/kellonaika&gt;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212932"/>
            <a:ext cx="3280680" cy="537161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fi-FI"/>
              <a:t>&lt;alatunniste&gt;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212932"/>
            <a:ext cx="3280680" cy="537161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3E2FB907-672D-4EA7-A5A1-0E4219B11E29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992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3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05D46FD-AE4F-4905-8377-2E6E96D32E21}" type="slidenum">
              <a:rPr lang="fi-FI" sz="1200"/>
              <a:t>1</a:t>
            </a:fld>
            <a:endParaRPr/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6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D3659C0-39D0-4E03-86FB-E19E9EC4BEE8}" type="slidenum">
              <a:rPr lang="fi-FI" sz="1200"/>
              <a:t>2</a:t>
            </a:fld>
            <a:endParaRPr/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9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8B1FC05-DCB6-46B0-8AE4-CD4455D35CE1}" type="slidenum">
              <a:rPr lang="fi-FI" sz="1200"/>
              <a:t>3</a:t>
            </a:fld>
            <a:endParaRPr/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2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6AF020C-DAB1-4006-BE3C-31597C1911FA}" type="slidenum">
              <a:rPr lang="fi-FI" sz="1200"/>
              <a:t>4</a:t>
            </a:fld>
            <a:endParaRPr/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5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CD45501-1D6C-442E-B469-D1B3B9FF8FEC}" type="slidenum">
              <a:rPr lang="fi-FI" sz="1200"/>
              <a:t>5</a:t>
            </a:fld>
            <a:endParaRPr/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4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030AFB2-EB4B-4734-BEF1-2FC3C93C4292}" type="slidenum">
              <a:rPr lang="fi-FI" sz="1200"/>
              <a:t>7</a:t>
            </a:fld>
            <a:endParaRPr/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7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8E408B1-5280-4E81-8405-9B54B5C24E99}" type="slidenum">
              <a:rPr lang="fi-FI" sz="1200"/>
              <a:t>9</a:t>
            </a:fld>
            <a:endParaRPr/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0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18440C5D-E340-411F-9CE5-A1086DFB5708}" type="slidenum">
              <a:rPr lang="fi-FI" sz="1200"/>
              <a:t>10</a:t>
            </a:fld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3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2D5A002-412F-4D02-B9A5-9918B5681473}" type="slidenum">
              <a:rPr lang="fi-FI" sz="1200"/>
              <a:t>11</a:t>
            </a:fld>
            <a:endParaRPr/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6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4B3A77D-B418-4DCC-A9BF-F635F6501C58}" type="slidenum">
              <a:rPr lang="fi-FI" sz="1200"/>
              <a:t>12</a:t>
            </a:fld>
            <a:endParaRPr/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2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D245FE0-820A-4DF1-A696-1B60CE29CA24}" type="slidenum">
              <a:rPr lang="fi-FI" sz="1200"/>
              <a:t>13</a:t>
            </a:fld>
            <a:endParaRPr/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5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DD60FE2-22AF-4E09-B66D-9955DF0ABCB0}" type="slidenum">
              <a:rPr lang="fi-FI" sz="1200"/>
              <a:t>14</a:t>
            </a:fld>
            <a:endParaRPr/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8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464915E-32BB-4226-99E6-1B578F8C2154}" type="slidenum">
              <a:rPr lang="fi-FI" sz="1200"/>
              <a:t>15</a:t>
            </a:fld>
            <a:endParaRPr/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1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CFA7F44-B46E-4FEE-9051-E7EE6A9B2458}" type="slidenum">
              <a:rPr lang="fi-FI" sz="1200"/>
              <a:t>16</a:t>
            </a:fld>
            <a:endParaRPr/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4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6C42C24-9CAB-453E-826A-0B6CB18D6812}" type="slidenum">
              <a:rPr lang="fi-FI" sz="1200"/>
              <a:t>17</a:t>
            </a:fld>
            <a:endParaRPr/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7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C5B9A1AF-DB4D-4E50-BBFB-780D3CA296AF}" type="slidenum">
              <a:rPr lang="fi-FI" sz="1200"/>
              <a:t>19</a:t>
            </a:fld>
            <a:endParaRPr/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0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4C8F4EAB-9532-49CD-89FB-CE6AB73B2F7C}" type="slidenum">
              <a:rPr lang="fi-FI" sz="1200"/>
              <a:t>21</a:t>
            </a:fld>
            <a:endParaRPr/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3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2C5D9D31-10E0-4E55-9549-969E8D8F9B9E}" type="slidenum">
              <a:rPr lang="fi-FI" sz="1200"/>
              <a:t>24</a:t>
            </a:fld>
            <a:endParaRPr/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6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9B6396E-9032-42F4-A346-2D295DA3D45A}" type="slidenum">
              <a:rPr lang="fi-FI" sz="1200"/>
              <a:t>25</a:t>
            </a:fld>
            <a:endParaRPr/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19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9ABC92E7-AE59-43FC-9E7A-FB7593103BFD}" type="slidenum">
              <a:rPr lang="fi-FI" sz="1200"/>
              <a:t>26</a:t>
            </a:fld>
            <a:endParaRPr/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2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B26ECA6-6FC8-4795-83A8-66716D91CBEF}" type="slidenum">
              <a:rPr lang="fi-FI" sz="1200"/>
              <a:t>27</a:t>
            </a:fld>
            <a:endParaRPr/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5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81FD3D8-5471-427D-BD5A-2B4A63975542}" type="slidenum">
              <a:rPr lang="fi-FI" sz="1200"/>
              <a:t>28</a:t>
            </a:fld>
            <a:endParaRPr/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89D5D0B-65D1-4AA7-9E88-640181FCB06F}" type="slidenum">
              <a:rPr lang="fi-FI" sz="1200"/>
              <a:t>29</a:t>
            </a:fld>
            <a:endParaRPr/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1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458FC0B-258A-44AF-9338-00DF7712BF21}" type="slidenum">
              <a:rPr lang="fi-FI" sz="1200"/>
              <a:t>30</a:t>
            </a:fld>
            <a:endParaRPr/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31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32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34834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7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497789B-D985-49D6-9583-48F2BDF4012F}" type="slidenum">
              <a:rPr lang="fi-FI" sz="1200"/>
              <a:t>33</a:t>
            </a:fld>
            <a:endParaRPr/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0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DADF9D1C-410E-4FE1-B6F5-C2C38A21D7A4}" type="slidenum">
              <a:rPr lang="fi-FI" sz="1200"/>
              <a:t>34</a:t>
            </a:fld>
            <a:endParaRPr/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3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6F4086A7-31BD-4BC3-8ADA-8C8D8626420E}" type="slidenum">
              <a:rPr lang="fi-FI" sz="1200"/>
              <a:t>40</a:t>
            </a:fld>
            <a:endParaRPr/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6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0CA6E143-5706-4309-9B23-B0B3A71840F3}" type="slidenum">
              <a:rPr lang="fi-FI" sz="1200"/>
              <a:t>42</a:t>
            </a:fld>
            <a:endParaRPr/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43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73582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44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2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7929A497-59AB-47DE-A24E-65A689A62824}" type="slidenum">
              <a:rPr lang="fi-FI" sz="1200"/>
              <a:t>45</a:t>
            </a:fld>
            <a:endParaRPr/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5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CE752EA8-FD06-4E5C-82C5-00353E85973B}" type="slidenum">
              <a:rPr lang="fi-FI" sz="1200"/>
              <a:t>46</a:t>
            </a:fld>
            <a:endParaRPr/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0" y="0"/>
            <a:ext cx="2944440" cy="4966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8" name="TextShape 2"/>
          <p:cNvSpPr txBox="1"/>
          <p:nvPr/>
        </p:nvSpPr>
        <p:spPr>
          <a:xfrm>
            <a:off x="3852720" y="9429633"/>
            <a:ext cx="2944440" cy="4966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4013D3DF-D73B-4F7B-A085-46486FB870B2}" type="slidenum">
              <a:rPr lang="fi-FI" sz="1200"/>
              <a:t>47</a:t>
            </a:fld>
            <a:endParaRPr/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906120" y="4714997"/>
            <a:ext cx="4984920" cy="4466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Kuva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Kuva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6" name="Kuva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Kuva 7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7172C7E-4D6B-40D3-9886-0BCFB11A4C7F}" type="slidenum">
              <a:rPr lang="fi-FI" sz="1400">
                <a:solidFill>
                  <a:srgbClr val="000000"/>
                </a:solidFill>
                <a:latin typeface="Times New Roman"/>
              </a:r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fi-FI"/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/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/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/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/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/>
              <a:t>Kuudes jäsennystaso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i-FI"/>
              <a:t>Seitsemäs jäsennystaso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Kuudes jäsennystaso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Seitsemäs jäsennystasoMuokkaa tekstin perustyylejä napsauttamalla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"/>
            </a:pPr>
            <a:r>
              <a:rPr lang="fi-FI" sz="2800">
                <a:solidFill>
                  <a:srgbClr val="000000"/>
                </a:solidFill>
                <a:latin typeface="Times New Roman"/>
              </a:rPr>
              <a:t>toinen taso</a:t>
            </a:r>
            <a:endParaRPr/>
          </a:p>
          <a:p>
            <a:pPr lvl="2">
              <a:lnSpc>
                <a:spcPct val="100000"/>
              </a:lnSpc>
              <a:buFont typeface="StarSymbol"/>
              <a:buChar char=""/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kolmas taso</a:t>
            </a:r>
            <a:endParaRPr/>
          </a:p>
          <a:p>
            <a:pPr lvl="3">
              <a:lnSpc>
                <a:spcPct val="100000"/>
              </a:lnSpc>
              <a:buFont typeface="StarSymbol"/>
              <a:buChar char="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neljäs taso</a:t>
            </a:r>
            <a:endParaRPr/>
          </a:p>
          <a:p>
            <a:pPr lvl="4">
              <a:lnSpc>
                <a:spcPct val="100000"/>
              </a:lnSpc>
              <a:buFont typeface="StarSymbol"/>
              <a:buChar char="»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viides taso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5A81311-3A09-430F-B8ED-9AD87D553D6D}" type="slidenum">
              <a:rPr lang="fi-FI" sz="1400">
                <a:solidFill>
                  <a:srgbClr val="000000"/>
                </a:solidFill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8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2DDDD14-EC8A-420C-AFBE-26C5BD73D397}" type="slidenum">
              <a:rPr lang="fi-FI" sz="1400">
                <a:solidFill>
                  <a:srgbClr val="000000"/>
                </a:solidFill>
                <a:latin typeface="Times New Roman"/>
              </a:rPr>
              <a:t>1</a:t>
            </a:fld>
            <a:endParaRPr/>
          </a:p>
        </p:txBody>
      </p:sp>
      <p:sp>
        <p:nvSpPr>
          <p:cNvPr id="85" name="CustomShape 3"/>
          <p:cNvSpPr/>
          <p:nvPr/>
        </p:nvSpPr>
        <p:spPr>
          <a:xfrm>
            <a:off x="539640" y="1557360"/>
            <a:ext cx="8076960" cy="3016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t"/>
          <a:lstStyle/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Kyläsaaren jätevesiosuuskunnan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osuuskunnan kokous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4000" b="1" dirty="0">
                <a:solidFill>
                  <a:srgbClr val="3333CC"/>
                </a:solidFill>
                <a:latin typeface="Times New Roman"/>
              </a:rPr>
              <a:t>Nro 28.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Tiistaina 29.4.2025 klo 18.00-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Kyläsaaren Kylätalolla, </a:t>
            </a:r>
            <a:r>
              <a:rPr lang="fi-FI" sz="2400" b="1" dirty="0" err="1">
                <a:solidFill>
                  <a:srgbClr val="3333CC"/>
                </a:solidFill>
                <a:latin typeface="Times New Roman"/>
              </a:rPr>
              <a:t>Mörtintie</a:t>
            </a: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9.</a:t>
            </a:r>
            <a:endParaRPr dirty="0"/>
          </a:p>
        </p:txBody>
      </p:sp>
      <p:sp>
        <p:nvSpPr>
          <p:cNvPr id="86" name="TextShape 4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Osuuskunnan kokous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8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C051813-8296-480C-BD98-7961AD24322E}" type="slidenum">
              <a:rPr lang="fi-FI" sz="1400">
                <a:solidFill>
                  <a:srgbClr val="000000"/>
                </a:solidFill>
                <a:latin typeface="Times New Roman"/>
              </a:rPr>
              <a:t>2</a:t>
            </a:fld>
            <a:endParaRPr/>
          </a:p>
        </p:txBody>
      </p:sp>
      <p:sp>
        <p:nvSpPr>
          <p:cNvPr id="8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29.4.2025 
Asialista</a:t>
            </a:r>
            <a:endParaRPr dirty="0"/>
          </a:p>
        </p:txBody>
      </p:sp>
      <p:sp>
        <p:nvSpPr>
          <p:cNvPr id="90" name="CustomShape 4"/>
          <p:cNvSpPr/>
          <p:nvPr/>
        </p:nvSpPr>
        <p:spPr>
          <a:xfrm>
            <a:off x="928800" y="1357200"/>
            <a:ext cx="6643440" cy="4629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/>
          <a:lstStyle/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Kokouksen avaus.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Hallituksen puheenjohtaja </a:t>
            </a:r>
            <a:r>
              <a:rPr lang="fi-FI" sz="1600" b="1" dirty="0">
                <a:solidFill>
                  <a:srgbClr val="000000"/>
                </a:solidFill>
                <a:latin typeface="Times New Roman"/>
              </a:rPr>
              <a:t>Jorma Liukkonen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2. Valitaan kokouksen puheenjohtaja</a:t>
            </a:r>
            <a:endParaRPr dirty="0"/>
          </a:p>
          <a:p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lang="fi-FI" sz="1600" b="1" dirty="0">
                <a:latin typeface="Times New Roman"/>
              </a:rPr>
              <a:t>Raimo </a:t>
            </a:r>
            <a:r>
              <a:rPr lang="fi-FI" sz="1600" b="1" dirty="0" err="1">
                <a:latin typeface="Times New Roman"/>
              </a:rPr>
              <a:t>Kostensalo</a:t>
            </a:r>
            <a:endParaRPr lang="fi-FI" sz="1600" b="1" dirty="0">
              <a:latin typeface="Times New Roman"/>
            </a:endParaRPr>
          </a:p>
          <a:p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3. Valitaan kokouksen sihteeri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lang="fi-FI" sz="1600" b="1" dirty="0">
                <a:solidFill>
                  <a:srgbClr val="000000"/>
                </a:solidFill>
                <a:latin typeface="Times New Roman"/>
              </a:rPr>
              <a:t>Sinikka Ketonen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4. Valitaan kokouksen 2 pöytäkirjatarkastajaa, jotka toimivat tarvittaessa ääntenlaskijoina.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Ehdotettu: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5. Todetaan läsnäolijat ja oikeudet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Osakkaat:     kpl	Valtakirjalla edustettuna:     kpl	Läsnäolo-oikeus:     kpl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80B6EAF8-8BF9-4980-BE0E-8C10C49F9041}" type="slidenum">
              <a:rPr lang="fi-FI" sz="1400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93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29.4.2025 
 Kokous § 6</a:t>
            </a:r>
            <a:endParaRPr dirty="0"/>
          </a:p>
        </p:txBody>
      </p:sp>
      <p:sp>
        <p:nvSpPr>
          <p:cNvPr id="94" name="CustomShape 4"/>
          <p:cNvSpPr/>
          <p:nvPr/>
        </p:nvSpPr>
        <p:spPr>
          <a:xfrm>
            <a:off x="500040" y="1428840"/>
            <a:ext cx="8289720" cy="37479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6. Todetaan kokouksen laillisuus ja päätösvaltaisuus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Osuuskunnan kokouksen kokouskutsu on ilmoitettu</a:t>
            </a:r>
            <a:endParaRPr dirty="0"/>
          </a:p>
          <a:p>
            <a:pPr lvl="1">
              <a:buFont typeface="StarSymbol"/>
              <a:buChar char=""/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 Kylän ilmoitustauluilla ja sähköpostijakeluna  </a:t>
            </a:r>
            <a:r>
              <a:rPr lang="fi-FI" sz="2000" b="1" i="1" dirty="0">
                <a:solidFill>
                  <a:srgbClr val="FF0000"/>
                </a:solidFill>
                <a:latin typeface="Times New Roman"/>
              </a:rPr>
              <a:t>13.4.2025 alkaen</a:t>
            </a:r>
            <a:endParaRPr dirty="0">
              <a:solidFill>
                <a:srgbClr val="FF0000"/>
              </a:solidFill>
            </a:endParaRPr>
          </a:p>
          <a:p>
            <a:pPr lvl="1">
              <a:buFont typeface="StarSymbol"/>
              <a:buChar char=""/>
            </a:pPr>
            <a:r>
              <a:rPr lang="fi-FI" sz="2000" b="1" i="1" dirty="0">
                <a:solidFill>
                  <a:srgbClr val="2D2DB9"/>
                </a:solidFill>
                <a:latin typeface="Times New Roman"/>
              </a:rPr>
              <a:t> Satakunnan Kansassa 13.4.2025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Sääntöjen 15 § mukaan kokouksesta on tiedotettava osakkaille aikaisintaan 2 kk ja viimeistään 2 viikkoa ennen kokousta ainakin 1 sanomalehdessä.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Todetaan kokous laillisesti kokoon kutsutuksi ja päätösvaltaiseksi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9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78BB883-F239-4362-A1A3-B1A18C948A17}" type="slidenum">
              <a:rPr lang="fi-FI" sz="1400">
                <a:solidFill>
                  <a:srgbClr val="000000"/>
                </a:solidFill>
                <a:latin typeface="Times New Roman"/>
              </a:rPr>
              <a:t>4</a:t>
            </a:fld>
            <a:endParaRPr/>
          </a:p>
        </p:txBody>
      </p:sp>
      <p:sp>
        <p:nvSpPr>
          <p:cNvPr id="97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29.4.2025 
 Kokous § 7 ja § 8</a:t>
            </a:r>
            <a:endParaRPr dirty="0"/>
          </a:p>
        </p:txBody>
      </p:sp>
      <p:sp>
        <p:nvSpPr>
          <p:cNvPr id="98" name="CustomShape 4"/>
          <p:cNvSpPr/>
          <p:nvPr/>
        </p:nvSpPr>
        <p:spPr>
          <a:xfrm>
            <a:off x="714240" y="1500120"/>
            <a:ext cx="7868880" cy="4357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7. Päätetään kokouksen asialistasta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Hallituksen esitys jaettu osanottajille.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Hyväksyttäneen.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8. Toimintakertomus, tilinpäätös ja tilintarkastajan lausunto tilikaudelta 1.1.2024 – 31.12.2024 </a:t>
            </a:r>
            <a:r>
              <a:rPr lang="fi-FI" dirty="0">
                <a:solidFill>
                  <a:srgbClr val="000000"/>
                </a:solidFill>
                <a:latin typeface="Times New Roman"/>
              </a:rPr>
              <a:t>( 15. tilikausi 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8a. Toimintakertomus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Esitellään tilikauden toimintakertomus, (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Sinikka Ketonen, sihteeri)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Jaettu monisteena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 Käsittely ja hyväksyminen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0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8A1E1AC-A993-4A60-809B-70B377C3A119}" type="slidenum">
              <a:rPr lang="fi-FI" sz="1400">
                <a:solidFill>
                  <a:srgbClr val="000000"/>
                </a:solidFill>
                <a:latin typeface="Times New Roman"/>
              </a:rPr>
              <a:t>5</a:t>
            </a:fld>
            <a:endParaRPr/>
          </a:p>
        </p:txBody>
      </p:sp>
      <p:sp>
        <p:nvSpPr>
          <p:cNvPr id="101" name="TextShape 3"/>
          <p:cNvSpPr txBox="1"/>
          <p:nvPr/>
        </p:nvSpPr>
        <p:spPr>
          <a:xfrm>
            <a:off x="577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8a,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Toimintakertomus</a:t>
            </a:r>
            <a:endParaRPr dirty="0"/>
          </a:p>
        </p:txBody>
      </p:sp>
      <p:sp>
        <p:nvSpPr>
          <p:cNvPr id="102" name="CustomShape 4"/>
          <p:cNvSpPr/>
          <p:nvPr/>
        </p:nvSpPr>
        <p:spPr>
          <a:xfrm>
            <a:off x="899640" y="1340640"/>
            <a:ext cx="7772040" cy="4824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993775"/>
            <a:ext cx="6232525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		29.4.2025
 Kokous § 8a, </a:t>
            </a:r>
            <a:r>
              <a:rPr lang="fi-FI" b="1" dirty="0">
                <a:solidFill>
                  <a:srgbClr val="0070C0"/>
                </a:solidFill>
                <a:latin typeface="Times New Roman"/>
              </a:rPr>
              <a:t>Toimintakertomus</a:t>
            </a:r>
            <a:br>
              <a:rPr lang="fi-FI" dirty="0"/>
            </a:b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51" y="1484784"/>
            <a:ext cx="7080588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865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1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98E13D7-760C-4E15-9F72-E4ACECCD00AB}" type="slidenum">
              <a:rPr lang="fi-FI" sz="1400">
                <a:solidFill>
                  <a:srgbClr val="000000"/>
                </a:solidFill>
                <a:latin typeface="Times New Roman"/>
              </a:rPr>
              <a:t>7</a:t>
            </a:fld>
            <a:endParaRPr/>
          </a:p>
        </p:txBody>
      </p:sp>
      <p:sp>
        <p:nvSpPr>
          <p:cNvPr id="11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taustaksi Budjetti 2024</a:t>
            </a:r>
            <a:endParaRPr dirty="0"/>
          </a:p>
        </p:txBody>
      </p:sp>
      <p:sp>
        <p:nvSpPr>
          <p:cNvPr id="115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20" y="1208088"/>
            <a:ext cx="6881505" cy="5040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		29.4.2025
 Kokous § 8b </a:t>
            </a:r>
            <a:r>
              <a:rPr lang="fi-FI" b="1" dirty="0">
                <a:solidFill>
                  <a:srgbClr val="0070C0"/>
                </a:solidFill>
                <a:latin typeface="Times New Roman"/>
              </a:rPr>
              <a:t>Esitellään taustaksi Budjetti 2024</a:t>
            </a:r>
            <a:br>
              <a:rPr lang="fi-FI" dirty="0"/>
            </a:br>
            <a:endParaRPr lang="fi-FI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95" y="2189163"/>
            <a:ext cx="7892977" cy="325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50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0369ABC-6F75-4E00-B1ED-D959AF536566}" type="slidenum">
              <a:rPr lang="fi-FI" sz="1400">
                <a:solidFill>
                  <a:srgbClr val="000000"/>
                </a:solidFill>
                <a:latin typeface="Times New Roman"/>
              </a:rPr>
              <a:t>9</a:t>
            </a:fld>
            <a:endParaRPr/>
          </a:p>
        </p:txBody>
      </p:sp>
      <p:sp>
        <p:nvSpPr>
          <p:cNvPr id="11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Tuloslaskelma</a:t>
            </a:r>
            <a:endParaRPr dirty="0"/>
          </a:p>
        </p:txBody>
      </p:sp>
      <p:sp>
        <p:nvSpPr>
          <p:cNvPr id="120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1289050"/>
            <a:ext cx="648335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2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43D7A34-B824-4EA0-B17A-648F95453B81}" type="slidenum">
              <a:rPr lang="fi-FI" sz="1400">
                <a:solidFill>
                  <a:srgbClr val="000000"/>
                </a:solidFill>
                <a:latin typeface="Times New Roman"/>
              </a:rPr>
              <a:t>10</a:t>
            </a:fld>
            <a:endParaRPr/>
          </a:p>
        </p:txBody>
      </p:sp>
      <p:sp>
        <p:nvSpPr>
          <p:cNvPr id="124" name="TextShape 3"/>
          <p:cNvSpPr txBox="1"/>
          <p:nvPr/>
        </p:nvSpPr>
        <p:spPr>
          <a:xfrm>
            <a:off x="768960" y="29916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 29.4.2025 
 Kokous § 8b</a:t>
            </a:r>
            <a:r>
              <a:rPr lang="fi-FI" sz="1600" dirty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TASE vastaavaa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60" y="1296877"/>
            <a:ext cx="7688880" cy="431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2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87B357B7-5BD5-4AA4-8A1A-D715E29AF40F}" type="slidenum">
              <a:rPr lang="fi-FI" sz="1400">
                <a:solidFill>
                  <a:srgbClr val="000000"/>
                </a:solidFill>
                <a:latin typeface="Times New Roman"/>
              </a:rPr>
              <a:t>11</a:t>
            </a:fld>
            <a:endParaRPr/>
          </a:p>
        </p:txBody>
      </p:sp>
      <p:sp>
        <p:nvSpPr>
          <p:cNvPr id="128" name="TextShape 3"/>
          <p:cNvSpPr txBox="1"/>
          <p:nvPr/>
        </p:nvSpPr>
        <p:spPr>
          <a:xfrm>
            <a:off x="755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29.4.2025
 Kokous § 8b </a:t>
            </a:r>
            <a:r>
              <a:rPr lang="fi-FI" sz="1600" b="1" dirty="0">
                <a:solidFill>
                  <a:srgbClr val="0070C0"/>
                </a:solidFill>
                <a:latin typeface="Times New Roman"/>
              </a:rPr>
              <a:t>Esitellään TASE vastattavaa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18" y="1484784"/>
            <a:ext cx="8104822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Esitys_v1</a:t>
            </a:r>
            <a:endParaRPr dirty="0"/>
          </a:p>
        </p:txBody>
      </p:sp>
      <p:sp>
        <p:nvSpPr>
          <p:cNvPr id="13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275B729-01EA-4EBF-8FC2-259760FDE8E0}" type="slidenum">
              <a:rPr lang="fi-FI" sz="1400">
                <a:solidFill>
                  <a:srgbClr val="000000"/>
                </a:solidFill>
                <a:latin typeface="Times New Roman"/>
              </a:rPr>
              <a:t>12</a:t>
            </a:fld>
            <a:endParaRPr/>
          </a:p>
        </p:txBody>
      </p:sp>
      <p:sp>
        <p:nvSpPr>
          <p:cNvPr id="132" name="TextShape 3"/>
          <p:cNvSpPr txBox="1"/>
          <p:nvPr/>
        </p:nvSpPr>
        <p:spPr>
          <a:xfrm>
            <a:off x="685800" y="1828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</a:t>
            </a:r>
            <a:endParaRPr dirty="0"/>
          </a:p>
        </p:txBody>
      </p:sp>
      <p:sp>
        <p:nvSpPr>
          <p:cNvPr id="133" name="CustomShape 4"/>
          <p:cNvSpPr/>
          <p:nvPr/>
        </p:nvSpPr>
        <p:spPr>
          <a:xfrm>
            <a:off x="3780000" y="5419080"/>
            <a:ext cx="647640" cy="245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44550"/>
            <a:ext cx="7029450" cy="577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4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731068D-C69C-4BEC-BAB0-06F2C85D2A7F}" type="slidenum">
              <a:rPr lang="fi-FI" sz="1400">
                <a:solidFill>
                  <a:srgbClr val="000000"/>
                </a:solidFill>
                <a:latin typeface="Times New Roman"/>
              </a:rPr>
              <a:t>13</a:t>
            </a:fld>
            <a:endParaRPr/>
          </a:p>
        </p:txBody>
      </p:sp>
      <p:sp>
        <p:nvSpPr>
          <p:cNvPr id="142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 poistot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43" y="1484784"/>
            <a:ext cx="6990507" cy="350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4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18A1199-E370-4702-A61B-98519A7B4D29}" type="slidenum">
              <a:rPr lang="fi-FI" sz="1400">
                <a:solidFill>
                  <a:srgbClr val="000000"/>
                </a:solidFill>
                <a:latin typeface="Times New Roman"/>
              </a:rPr>
              <a:t>14</a:t>
            </a:fld>
            <a:endParaRPr/>
          </a:p>
        </p:txBody>
      </p:sp>
      <p:sp>
        <p:nvSpPr>
          <p:cNvPr id="146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vastuusitoumukset ja liitetiedot henkilöstöstä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44139"/>
            <a:ext cx="8222442" cy="304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49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BB9B8B7E-8121-43CB-B5A4-9F58349FBE31}" type="slidenum">
              <a:rPr lang="fi-FI" sz="1400">
                <a:solidFill>
                  <a:srgbClr val="000000"/>
                </a:solidFill>
                <a:latin typeface="Times New Roman"/>
              </a:rPr>
              <a:t>15</a:t>
            </a:fld>
            <a:endParaRPr/>
          </a:p>
        </p:txBody>
      </p:sp>
      <p:sp>
        <p:nvSpPr>
          <p:cNvPr id="150" name="TextShape 3"/>
          <p:cNvSpPr txBox="1"/>
          <p:nvPr/>
        </p:nvSpPr>
        <p:spPr>
          <a:xfrm>
            <a:off x="68364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8b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Esitellään Taseen liitetiedot, yli-/alijäämän kirjaaminen</a:t>
            </a:r>
            <a:endParaRPr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68" y="1988840"/>
            <a:ext cx="8535396" cy="125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74805"/>
            <a:ext cx="8640960" cy="170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5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0B89C2A-CD56-4079-9C35-9C9E485B49EA}" type="slidenum">
              <a:rPr lang="fi-FI" sz="1400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  <p:sp>
        <p:nvSpPr>
          <p:cNvPr id="15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</a:t>
            </a:r>
            <a:endParaRPr dirty="0"/>
          </a:p>
        </p:txBody>
      </p:sp>
      <p:sp>
        <p:nvSpPr>
          <p:cNvPr id="155" name="CustomShape 4"/>
          <p:cNvSpPr/>
          <p:nvPr/>
        </p:nvSpPr>
        <p:spPr>
          <a:xfrm>
            <a:off x="714240" y="1643040"/>
            <a:ext cx="7868880" cy="3322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3200" b="1" dirty="0">
                <a:solidFill>
                  <a:srgbClr val="3333CC"/>
                </a:solidFill>
                <a:latin typeface="Times New Roman"/>
              </a:rPr>
              <a:t>8c. Tilintarkastuskertomus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Esitellään  Tilintarkastuskertomus 13.3.2025</a:t>
            </a:r>
            <a:endParaRPr lang="fi-FI" dirty="0"/>
          </a:p>
          <a:p>
            <a:pPr>
              <a:lnSpc>
                <a:spcPct val="100000"/>
              </a:lnSpc>
            </a:pPr>
            <a:endParaRPr dirty="0"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Tilintarkastaja </a:t>
            </a:r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Kaarina </a:t>
            </a:r>
            <a:r>
              <a:rPr lang="fi-FI" sz="2000" b="1" dirty="0" err="1">
                <a:solidFill>
                  <a:srgbClr val="3333CC"/>
                </a:solidFill>
                <a:latin typeface="Times New Roman"/>
              </a:rPr>
              <a:t>Pyydönniemi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, HT, KLT.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		Grant </a:t>
            </a:r>
            <a:r>
              <a:rPr lang="fi-FI" sz="2000" b="1" dirty="0" err="1">
                <a:solidFill>
                  <a:srgbClr val="3333CC"/>
                </a:solidFill>
                <a:latin typeface="Times New Roman"/>
              </a:rPr>
              <a:t>Thornton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5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2390F51-5D14-4216-B0AD-A9AD35B2793A}" type="slidenum">
              <a:rPr lang="fi-FI" sz="1400">
                <a:solidFill>
                  <a:srgbClr val="000000"/>
                </a:solidFill>
                <a:latin typeface="Times New Roman"/>
              </a:rPr>
              <a:t>17</a:t>
            </a:fld>
            <a:endParaRPr/>
          </a:p>
        </p:txBody>
      </p:sp>
      <p:sp>
        <p:nvSpPr>
          <p:cNvPr id="158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(alku s. 1)</a:t>
            </a:r>
            <a:endParaRPr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6233492" cy="523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(alku s. 1)</a:t>
            </a:r>
            <a:endParaRPr lang="fi-FI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32" y="1700808"/>
            <a:ext cx="7098136" cy="483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97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6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F0475308-2500-448C-B2DA-7631FE322A3A}" type="slidenum">
              <a:rPr lang="fi-FI" sz="1400">
                <a:solidFill>
                  <a:srgbClr val="000000"/>
                </a:solidFill>
                <a:latin typeface="Times New Roman"/>
              </a:rPr>
              <a:t>19</a:t>
            </a:fld>
            <a:endParaRPr/>
          </a:p>
        </p:txBody>
      </p:sp>
      <p:sp>
        <p:nvSpPr>
          <p:cNvPr id="162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(alku s. 2)</a:t>
            </a:r>
            <a:endParaRPr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1268760"/>
            <a:ext cx="795577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(loppu s. 2)</a:t>
            </a:r>
            <a:br>
              <a:rPr lang="fi-FI" dirty="0"/>
            </a:br>
            <a:endParaRPr lang="fi-FI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340768"/>
            <a:ext cx="6336704" cy="533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808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6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1366162-740A-49CF-87CB-6C6AC3D3D1A0}" type="slidenum">
              <a:rPr lang="fi-FI" sz="1400">
                <a:solidFill>
                  <a:srgbClr val="000000"/>
                </a:solidFill>
                <a:latin typeface="Times New Roman"/>
              </a:rPr>
              <a:t>21</a:t>
            </a:fld>
            <a:endParaRPr/>
          </a:p>
        </p:txBody>
      </p:sp>
      <p:sp>
        <p:nvSpPr>
          <p:cNvPr id="166" name="TextShape 3"/>
          <p:cNvSpPr txBox="1"/>
          <p:nvPr/>
        </p:nvSpPr>
        <p:spPr>
          <a:xfrm>
            <a:off x="785880" y="571680"/>
            <a:ext cx="7786440" cy="8568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ja 8d tilitilanne</a:t>
            </a:r>
            <a:endParaRPr dirty="0"/>
          </a:p>
        </p:txBody>
      </p:sp>
      <p:sp>
        <p:nvSpPr>
          <p:cNvPr id="167" name="CustomShape 4"/>
          <p:cNvSpPr/>
          <p:nvPr/>
        </p:nvSpPr>
        <p:spPr>
          <a:xfrm>
            <a:off x="571680" y="1500120"/>
            <a:ext cx="8071920" cy="52254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Todetaan tilintarkastuskertomus ja merkitään tiedoksi.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8d. Taloustilanne, osuuspääoma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Esitellään ja merkitään tiedoksi taloustilanne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29.4.2025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(Tiia-Liisa Haapala, talousvastaava)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 Esitellään ja merkitään tiedoksi jätevesiosuuskunnan tämänhetkinen osuuspääoma.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Osakkaita osuuskunnassa on 188 ja osuuspääoma on 74 000 €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graphicFrame>
        <p:nvGraphicFramePr>
          <p:cNvPr id="2" name="Taulukko 1">
            <a:extLst>
              <a:ext uri="{FF2B5EF4-FFF2-40B4-BE49-F238E27FC236}">
                <a16:creationId xmlns:a16="http://schemas.microsoft.com/office/drawing/2014/main" id="{7881D9A7-1B43-7810-13C6-72F3B0A89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492515"/>
              </p:ext>
            </p:extLst>
          </p:nvPr>
        </p:nvGraphicFramePr>
        <p:xfrm>
          <a:off x="537698" y="3419572"/>
          <a:ext cx="7490685" cy="1377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0923">
                  <a:extLst>
                    <a:ext uri="{9D8B030D-6E8A-4147-A177-3AD203B41FA5}">
                      <a16:colId xmlns:a16="http://schemas.microsoft.com/office/drawing/2014/main" val="180776723"/>
                    </a:ext>
                  </a:extLst>
                </a:gridCol>
                <a:gridCol w="3995032">
                  <a:extLst>
                    <a:ext uri="{9D8B030D-6E8A-4147-A177-3AD203B41FA5}">
                      <a16:colId xmlns:a16="http://schemas.microsoft.com/office/drawing/2014/main" val="3518541280"/>
                    </a:ext>
                  </a:extLst>
                </a:gridCol>
                <a:gridCol w="909583">
                  <a:extLst>
                    <a:ext uri="{9D8B030D-6E8A-4147-A177-3AD203B41FA5}">
                      <a16:colId xmlns:a16="http://schemas.microsoft.com/office/drawing/2014/main" val="1635261418"/>
                    </a:ext>
                  </a:extLst>
                </a:gridCol>
                <a:gridCol w="1605147">
                  <a:extLst>
                    <a:ext uri="{9D8B030D-6E8A-4147-A177-3AD203B41FA5}">
                      <a16:colId xmlns:a16="http://schemas.microsoft.com/office/drawing/2014/main" val="2520859816"/>
                    </a:ext>
                  </a:extLst>
                </a:gridCol>
              </a:tblGrid>
              <a:tr h="543781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</a:rPr>
                        <a:t>Tilien saldot </a:t>
                      </a:r>
                      <a:endParaRPr lang="fi-F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</a:rPr>
                        <a:t> 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 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28.4.2025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0234934"/>
                  </a:ext>
                </a:extLst>
              </a:tr>
              <a:tr h="277933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Käyttötili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FI89 5700 8120 2079 69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 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67 422,73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4023360"/>
                  </a:ext>
                </a:extLst>
              </a:tr>
              <a:tr h="277933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Säästötili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</a:rPr>
                        <a:t>FI52 5700 8120 2090 23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 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144 767,51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85539230"/>
                  </a:ext>
                </a:extLst>
              </a:tr>
              <a:tr h="277933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 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 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yht.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 dirty="0">
                          <a:effectLst/>
                        </a:rPr>
                        <a:t>212 190,24</a:t>
                      </a:r>
                      <a:endParaRPr lang="fi-F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488263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ja 8d tilitilanne</a:t>
            </a:r>
            <a:br>
              <a:rPr lang="fi-FI" dirty="0"/>
            </a:br>
            <a:endParaRPr lang="fi-FI" dirty="0"/>
          </a:p>
        </p:txBody>
      </p:sp>
      <p:sp>
        <p:nvSpPr>
          <p:cNvPr id="3" name="Suorakulmio 2"/>
          <p:cNvSpPr/>
          <p:nvPr/>
        </p:nvSpPr>
        <p:spPr>
          <a:xfrm>
            <a:off x="899592" y="1700808"/>
            <a:ext cx="59584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fi-FI" b="1" dirty="0">
                <a:solidFill>
                  <a:srgbClr val="3333CC"/>
                </a:solidFill>
                <a:latin typeface="Times New Roman"/>
              </a:rPr>
              <a:t>8d. Taloustilanne, osuuspääoma</a:t>
            </a:r>
            <a:endParaRPr lang="fi-FI" dirty="0"/>
          </a:p>
          <a:p>
            <a:pPr>
              <a:lnSpc>
                <a:spcPct val="100000"/>
              </a:lnSpc>
            </a:pPr>
            <a:endParaRPr lang="fi-FI"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b="1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Esitellään tehty </a:t>
            </a:r>
            <a:r>
              <a:rPr lang="fi-FI" dirty="0" err="1">
                <a:solidFill>
                  <a:srgbClr val="3333CC"/>
                </a:solidFill>
                <a:latin typeface="Times New Roman"/>
              </a:rPr>
              <a:t>säästöoblikaatiosijoitus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 .</a:t>
            </a:r>
            <a:endParaRPr lang="fi-FI"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(Jarno </a:t>
            </a:r>
            <a:r>
              <a:rPr lang="fi-FI" dirty="0" err="1">
                <a:solidFill>
                  <a:srgbClr val="3333CC"/>
                </a:solidFill>
                <a:latin typeface="Times New Roman"/>
              </a:rPr>
              <a:t>Norgård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, isännöitsijä)</a:t>
            </a:r>
          </a:p>
          <a:p>
            <a:pPr>
              <a:lnSpc>
                <a:spcPct val="100000"/>
              </a:lnSpc>
            </a:pPr>
            <a:endParaRPr lang="fi-FI" dirty="0">
              <a:solidFill>
                <a:srgbClr val="3333CC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fi-FI" dirty="0">
              <a:solidFill>
                <a:srgbClr val="3333CC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fi-FI" dirty="0">
              <a:solidFill>
                <a:srgbClr val="3333CC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fi-FI" dirty="0">
              <a:solidFill>
                <a:srgbClr val="3333CC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fi-FI" dirty="0">
              <a:solidFill>
                <a:srgbClr val="3333CC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fi-FI" dirty="0">
              <a:solidFill>
                <a:srgbClr val="3333CC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fi-FI" dirty="0"/>
          </a:p>
          <a:p>
            <a:endParaRPr lang="fi-F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559" y="2996952"/>
            <a:ext cx="4236553" cy="378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24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29.4.2025
 Kokous § 8c ja 8d tilitilanne</a:t>
            </a:r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79772"/>
            <a:ext cx="5112568" cy="493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737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7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B3E98615-7CA1-4925-8271-C9ED1DC437B0}" type="slidenum">
              <a:rPr lang="fi-FI" sz="1400">
                <a:solidFill>
                  <a:srgbClr val="000000"/>
                </a:solidFill>
                <a:latin typeface="Times New Roman"/>
              </a:rPr>
              <a:t>24</a:t>
            </a:fld>
            <a:endParaRPr/>
          </a:p>
        </p:txBody>
      </p:sp>
      <p:sp>
        <p:nvSpPr>
          <p:cNvPr id="171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9, Tuloslaskelman ja taseen vahvistaminen</a:t>
            </a:r>
            <a:endParaRPr dirty="0"/>
          </a:p>
        </p:txBody>
      </p:sp>
      <p:sp>
        <p:nvSpPr>
          <p:cNvPr id="172" name="CustomShape 4"/>
          <p:cNvSpPr/>
          <p:nvPr/>
        </p:nvSpPr>
        <p:spPr>
          <a:xfrm>
            <a:off x="642960" y="1268640"/>
            <a:ext cx="7868880" cy="4296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9. Tuloslaskelman ja taseen vahvistaminen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Päätetään edellä käsiteltyjen 14. tilikauden  Tuloslaskelman ja Taseen vahvistamisesta: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800" dirty="0">
                <a:solidFill>
                  <a:srgbClr val="3333CC"/>
                </a:solidFill>
                <a:latin typeface="Times New Roman"/>
              </a:rPr>
              <a:t>Vahvistetaan Tulos: </a:t>
            </a:r>
            <a:r>
              <a:rPr lang="fi-FI" sz="2400" dirty="0">
                <a:solidFill>
                  <a:srgbClr val="2D2DB9"/>
                </a:solidFill>
                <a:latin typeface="Times New Roman"/>
              </a:rPr>
              <a:t>alijäämä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  6.481,81 €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800" dirty="0">
                <a:solidFill>
                  <a:srgbClr val="3333CC"/>
                </a:solidFill>
                <a:latin typeface="Times New Roman"/>
              </a:rPr>
              <a:t> Vahvistetaan Tase, loppusumma:</a:t>
            </a:r>
            <a:r>
              <a:rPr lang="fi-FI" sz="2800" b="1" dirty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1.233.305,27 </a:t>
            </a:r>
            <a:r>
              <a:rPr lang="fi-FI" sz="2800" dirty="0">
                <a:solidFill>
                  <a:srgbClr val="000000"/>
                </a:solidFill>
                <a:latin typeface="Times New Roman"/>
              </a:rPr>
              <a:t>€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Todetaan osuuskunnan tilinpäätöksen mukaisen tuloksen olleen alijäämäinen ja kirjataan yli/alijäämätilille.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Esitys_v2</a:t>
            </a:r>
            <a:endParaRPr dirty="0"/>
          </a:p>
        </p:txBody>
      </p:sp>
      <p:sp>
        <p:nvSpPr>
          <p:cNvPr id="17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6DD81CE8-9115-46EC-9824-F934770D6F91}" type="slidenum">
              <a:rPr lang="fi-FI" sz="1400">
                <a:solidFill>
                  <a:srgbClr val="000000"/>
                </a:solidFill>
                <a:latin typeface="Times New Roman"/>
              </a:rPr>
              <a:t>25</a:t>
            </a:fld>
            <a:endParaRPr/>
          </a:p>
        </p:txBody>
      </p:sp>
      <p:sp>
        <p:nvSpPr>
          <p:cNvPr id="175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		29.4.2025 
 Kokous § 10 ja § 11</a:t>
            </a:r>
            <a:endParaRPr dirty="0"/>
          </a:p>
        </p:txBody>
      </p:sp>
      <p:sp>
        <p:nvSpPr>
          <p:cNvPr id="176" name="CustomShape 4"/>
          <p:cNvSpPr/>
          <p:nvPr/>
        </p:nvSpPr>
        <p:spPr>
          <a:xfrm>
            <a:off x="642960" y="1196640"/>
            <a:ext cx="7868880" cy="4906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10. Hallituksen vastuuvapaudesta päättäminen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Päätetään tili- ja vastuuvapauden myöntämisestä hallituksen jäsenille päättyneeltä tilikaudelta: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Tilintarkastajan lausunto puoltaa vastuuvapauden myöntämistä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800" dirty="0">
                <a:solidFill>
                  <a:srgbClr val="3333CC"/>
                </a:solidFill>
                <a:latin typeface="Times New Roman"/>
              </a:rPr>
              <a:t> 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Ehdotus: Myönnetään.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11. Yli-/alijäämän kirjaaminen tai käyttö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Todetaan osuuskunnan tilinpäätöksen mukaisen tuloksen olleen </a:t>
            </a:r>
            <a:r>
              <a:rPr lang="fi-FI" sz="2400" dirty="0">
                <a:solidFill>
                  <a:srgbClr val="262699"/>
                </a:solidFill>
                <a:latin typeface="Times New Roman"/>
              </a:rPr>
              <a:t>alijäämäinen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6.481,81 €</a:t>
            </a:r>
            <a:r>
              <a:rPr lang="fi-FI" sz="2400" b="1" dirty="0">
                <a:solidFill>
                  <a:srgbClr val="262699"/>
                </a:solidFill>
                <a:latin typeface="Times New Roman"/>
              </a:rPr>
              <a:t> </a:t>
            </a:r>
            <a:r>
              <a:rPr lang="fi-FI" sz="2400" dirty="0">
                <a:solidFill>
                  <a:srgbClr val="262699"/>
                </a:solidFill>
                <a:latin typeface="Times New Roman"/>
              </a:rPr>
              <a:t>ja kirjataan se yli-/</a:t>
            </a:r>
            <a:r>
              <a:rPr lang="fi-FI" sz="2400" dirty="0">
                <a:solidFill>
                  <a:srgbClr val="3333CC"/>
                </a:solidFill>
                <a:latin typeface="Times New Roman"/>
              </a:rPr>
              <a:t>alijäämätilille.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  Ehdotus: toimenpide Hyväksytään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17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E309ED-4F98-4E04-ACEE-B8E056BB4295}" type="slidenum">
              <a:rPr lang="fi-FI" sz="1400">
                <a:solidFill>
                  <a:srgbClr val="000000"/>
                </a:solidFill>
                <a:latin typeface="Times New Roman"/>
              </a:rPr>
              <a:t>26</a:t>
            </a:fld>
            <a:endParaRPr/>
          </a:p>
        </p:txBody>
      </p:sp>
      <p:sp>
        <p:nvSpPr>
          <p:cNvPr id="179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Kokous § 12 </a:t>
            </a:r>
            <a:endParaRPr dirty="0"/>
          </a:p>
        </p:txBody>
      </p:sp>
      <p:sp>
        <p:nvSpPr>
          <p:cNvPr id="180" name="CustomShape 4"/>
          <p:cNvSpPr/>
          <p:nvPr/>
        </p:nvSpPr>
        <p:spPr>
          <a:xfrm>
            <a:off x="251640" y="1124640"/>
            <a:ext cx="8785080" cy="4479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Päätetään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hallituksen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puheenjohtajan, varapuheenjohtajan, sihteerin, talousvastaavan, rakentamisvastaavan ja jäsenten sekä varajäsenten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palkkioista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sekä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rakennustyöryhmän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ja muista vastaavista osuuskunnan maksettaviksi tulevista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palkkioista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Hallituksen esitys vuodelle 2025.     </a:t>
            </a:r>
            <a:r>
              <a:rPr lang="fi-FI" sz="1600" dirty="0">
                <a:solidFill>
                  <a:srgbClr val="3333CC"/>
                </a:solidFill>
                <a:latin typeface="Times New Roman"/>
              </a:rPr>
              <a:t>Esittelee: Jorma Liukkonen,  </a:t>
            </a:r>
            <a:r>
              <a:rPr lang="fi-FI" sz="1600" dirty="0" err="1">
                <a:solidFill>
                  <a:srgbClr val="3333CC"/>
                </a:solidFill>
                <a:latin typeface="Times New Roman"/>
              </a:rPr>
              <a:t>osk:n</a:t>
            </a:r>
            <a:r>
              <a:rPr lang="fi-FI" sz="1600" dirty="0">
                <a:solidFill>
                  <a:srgbClr val="3333CC"/>
                </a:solidFill>
                <a:latin typeface="Times New Roman"/>
              </a:rPr>
              <a:t> puheenjohtaja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Palkkioiden maksuperusteet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Hallituksen varsinaisia kokouksia pidetään n. 5 kpl.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Kiireellisiä päätöksiä hallitus voi tehdä puhelin/sähköpostikokouksina, mutta päätös on vahvistettava seuraavassa varsinaisessa kokouksessa.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 Hallituksen kokousten välillä juoksevat asiat hoitavat puheenjohtaja, varapuheenjohtaja ja talousvastaava yhdessä isännöitsijän kanssa.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3124080" y="6476940"/>
            <a:ext cx="2895120" cy="2284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18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EB4AC57C-ED60-4090-B195-B6FC67242054}" type="slidenum">
              <a:rPr lang="fi-FI" sz="1400">
                <a:solidFill>
                  <a:srgbClr val="000000"/>
                </a:solidFill>
                <a:latin typeface="Times New Roman"/>
              </a:rPr>
              <a:t>27</a:t>
            </a:fld>
            <a:endParaRPr/>
          </a:p>
        </p:txBody>
      </p:sp>
      <p:sp>
        <p:nvSpPr>
          <p:cNvPr id="18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12</a:t>
            </a:r>
            <a:endParaRPr dirty="0"/>
          </a:p>
        </p:txBody>
      </p:sp>
      <p:sp>
        <p:nvSpPr>
          <p:cNvPr id="184" name="CustomShape 4"/>
          <p:cNvSpPr/>
          <p:nvPr/>
        </p:nvSpPr>
        <p:spPr>
          <a:xfrm>
            <a:off x="382680" y="836640"/>
            <a:ext cx="8461440" cy="55162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u="sng" dirty="0" err="1">
                <a:solidFill>
                  <a:srgbClr val="000000"/>
                </a:solidFill>
                <a:latin typeface="Times New Roman"/>
              </a:rPr>
              <a:t>Pellervo-Seuran</a:t>
            </a:r>
            <a:r>
              <a:rPr lang="fi-FI" sz="2400" b="1" u="sng" dirty="0">
                <a:solidFill>
                  <a:srgbClr val="000000"/>
                </a:solidFill>
                <a:latin typeface="Times New Roman"/>
              </a:rPr>
              <a:t> suositus hallintoelinten palkkioiksi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Tehdystä työstä, vastuusta ja valmiudesta hoitaa hallintoa on maksettava oikeudenmukainen ja kohtuullinen korvaus.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Palkkioita määrättäessä on otettava huomioon hallintotehtävän luonne ja sen tosiasiallinen vaativuus.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Jäljempänä suositeltavaan palkkiotasoon voidaan edetä asteittain ja se voidaan myös ylittää.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Palkkioiden taso on syytä tarkistaa joka vuosi, jotta ne eivät jää jälkeen yleisestä palkkakehityksestä.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b="1" u="sng" dirty="0">
                <a:solidFill>
                  <a:srgbClr val="000000"/>
                </a:solidFill>
                <a:latin typeface="Times New Roman"/>
              </a:rPr>
              <a:t>KOKOUS- JA TOIMENPIDEPALKKIO, jäljempänä palkkio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Palkkio maksetaan </a:t>
            </a:r>
            <a:r>
              <a:rPr lang="fi-FI" sz="2000" u="sng" dirty="0">
                <a:solidFill>
                  <a:srgbClr val="000000"/>
                </a:solidFill>
                <a:latin typeface="Times New Roman"/>
              </a:rPr>
              <a:t>hallintoelimen kokouksesta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ja yhteisöjen asettamien erilaisten </a:t>
            </a:r>
            <a:r>
              <a:rPr lang="fi-FI" sz="2000" u="sng" dirty="0">
                <a:solidFill>
                  <a:srgbClr val="000000"/>
                </a:solidFill>
                <a:latin typeface="Times New Roman"/>
              </a:rPr>
              <a:t>työryhmien, toimikuntien, valiokuntien tms. kokouksesta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sekä muusta yrityksen toimeksiannosta tapahtuvasta asioiden hoitamisesta. 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u="sng" dirty="0">
                <a:solidFill>
                  <a:srgbClr val="000000"/>
                </a:solidFill>
                <a:latin typeface="Times New Roman"/>
              </a:rPr>
              <a:t>Kokouspalkkiolla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tarkoitetaan sekä hallintoelimen </a:t>
            </a:r>
            <a:r>
              <a:rPr lang="fi-FI" sz="2000" u="sng" dirty="0">
                <a:solidFill>
                  <a:srgbClr val="000000"/>
                </a:solidFill>
                <a:latin typeface="Times New Roman"/>
              </a:rPr>
              <a:t>kokoukseen osallistumisesta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 maksettavaa palkkiota että yrityksen </a:t>
            </a:r>
            <a:r>
              <a:rPr lang="fi-FI" sz="2000" u="sng" dirty="0">
                <a:solidFill>
                  <a:srgbClr val="000000"/>
                </a:solidFill>
                <a:latin typeface="Times New Roman"/>
              </a:rPr>
              <a:t>asioiden hoitamisesta maksettavaa ns. toimenpidepalkkiota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(kansainväliset kokoukset, onnittelukäynnit yms.).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EE054C3-9D73-4E5C-9C52-E5CC3B7C289A}" type="slidenum">
              <a:rPr lang="fi-FI" sz="1400">
                <a:solidFill>
                  <a:srgbClr val="000000"/>
                </a:solidFill>
                <a:latin typeface="Times New Roman"/>
              </a:rPr>
              <a:t>28</a:t>
            </a:fld>
            <a:endParaRPr/>
          </a:p>
        </p:txBody>
      </p:sp>
      <p:sp>
        <p:nvSpPr>
          <p:cNvPr id="187" name="TextShape 3"/>
          <p:cNvSpPr txBox="1"/>
          <p:nvPr/>
        </p:nvSpPr>
        <p:spPr>
          <a:xfrm>
            <a:off x="395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12 </a:t>
            </a:r>
            <a:endParaRPr dirty="0"/>
          </a:p>
        </p:txBody>
      </p:sp>
      <p:sp>
        <p:nvSpPr>
          <p:cNvPr id="189" name="CustomShape 5"/>
          <p:cNvSpPr/>
          <p:nvPr/>
        </p:nvSpPr>
        <p:spPr>
          <a:xfrm>
            <a:off x="251640" y="859320"/>
            <a:ext cx="871272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u="sng" dirty="0" err="1">
                <a:solidFill>
                  <a:srgbClr val="000000"/>
                </a:solidFill>
                <a:latin typeface="Times New Roman"/>
              </a:rPr>
              <a:t>Pellervo-Seuran</a:t>
            </a:r>
            <a:r>
              <a:rPr lang="fi-FI" sz="2400" b="1" u="sng" dirty="0">
                <a:solidFill>
                  <a:srgbClr val="000000"/>
                </a:solidFill>
                <a:latin typeface="Times New Roman"/>
              </a:rPr>
              <a:t> suositus vuodelle 2023. </a:t>
            </a:r>
            <a:endParaRPr dirty="0"/>
          </a:p>
        </p:txBody>
      </p:sp>
      <p:graphicFrame>
        <p:nvGraphicFramePr>
          <p:cNvPr id="3" name="Taulukko 2"/>
          <p:cNvGraphicFramePr>
            <a:graphicFrameLocks noGrp="1"/>
          </p:cNvGraphicFramePr>
          <p:nvPr/>
        </p:nvGraphicFramePr>
        <p:xfrm>
          <a:off x="457201" y="2354425"/>
          <a:ext cx="8229598" cy="2477763"/>
        </p:xfrm>
        <a:graphic>
          <a:graphicData uri="http://schemas.openxmlformats.org/drawingml/2006/table">
            <a:tbl>
              <a:tblPr/>
              <a:tblGrid>
                <a:gridCol w="1835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5307"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Kokouspalkkiot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Kuukausipalkkiot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614"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PJ, vpj. Ja jäsen Euroa/kokous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Puheenjohtaja. euroa/kk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Vara.puh.joht euroa/kk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Jäsen euroa/kk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307"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Suuret yritykset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240-600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2350-4450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1230-3160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980-2350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614"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Keskisuuret yritykset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205-470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675-2030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370-955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310-710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307"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Paikalliset yritykset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370-690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614"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Pienyhteisöt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95-190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100-145 tai           1,5 x kok.palkk.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1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56B3B81-18E6-4D2D-89F4-F7CD27CA3196}" type="slidenum">
              <a:rPr lang="fi-FI" sz="1400">
                <a:solidFill>
                  <a:srgbClr val="000000"/>
                </a:solidFill>
                <a:latin typeface="Times New Roman"/>
              </a:rPr>
              <a:t>29</a:t>
            </a:fld>
            <a:endParaRPr/>
          </a:p>
        </p:txBody>
      </p:sp>
      <p:sp>
        <p:nvSpPr>
          <p:cNvPr id="19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Kokous § 12 </a:t>
            </a:r>
            <a:endParaRPr dirty="0"/>
          </a:p>
        </p:txBody>
      </p:sp>
      <p:sp>
        <p:nvSpPr>
          <p:cNvPr id="194" name="CustomShape 4"/>
          <p:cNvSpPr/>
          <p:nvPr/>
        </p:nvSpPr>
        <p:spPr>
          <a:xfrm>
            <a:off x="214560" y="908640"/>
            <a:ext cx="8640720" cy="6994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b="1" dirty="0">
                <a:solidFill>
                  <a:srgbClr val="3333CC"/>
                </a:solidFill>
                <a:latin typeface="Times New Roman"/>
              </a:rPr>
              <a:t>Hallituksen esitys palkkioiksi vuosille 2025-2026</a:t>
            </a: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, </a:t>
            </a: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(aiemmin korotettu v:lle 2024)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1600" b="1" dirty="0">
                <a:solidFill>
                  <a:srgbClr val="3333CC"/>
                </a:solidFill>
                <a:latin typeface="Times New Roman"/>
              </a:rPr>
              <a:t>           - pidetään kokouspalkkiot vuoden 2024 tasolla</a:t>
            </a:r>
            <a:endParaRPr dirty="0"/>
          </a:p>
        </p:txBody>
      </p:sp>
      <p:graphicFrame>
        <p:nvGraphicFramePr>
          <p:cNvPr id="3" name="Taulukk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316545"/>
              </p:ext>
            </p:extLst>
          </p:nvPr>
        </p:nvGraphicFramePr>
        <p:xfrm>
          <a:off x="622300" y="1700808"/>
          <a:ext cx="7899400" cy="3695700"/>
        </p:xfrm>
        <a:graphic>
          <a:graphicData uri="http://schemas.openxmlformats.org/drawingml/2006/table">
            <a:tbl>
              <a:tblPr/>
              <a:tblGrid>
                <a:gridCol w="2018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1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17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Tehtävä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Ehdotus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Pellervon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Ehdotus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Pellervon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Ehdotus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ctr" fontAlgn="t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Kokouspalkkio per kokous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Suositus paikalliset Osk:t 2023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Kuukausi- palkkio/kk työkuukausilta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Pellervon Suositus paikalliset Osk:t 2023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Hallituksen valitseman Rakennus- työryhmän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Puheenjohtaja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370-690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henkilöille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Varapuheenjohtaja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maksetaan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Sihteeri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vastaavat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Talousvastaava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kokous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Rakentamisvastaava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 kuukausi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Jäsen ja/tai varajäsen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155-370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palkkiot työkuukausilta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19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D8F60DA-F356-4438-9BA5-7EB0FD80B823}" type="slidenum">
              <a:rPr lang="fi-FI" sz="1400">
                <a:solidFill>
                  <a:srgbClr val="000000"/>
                </a:solidFill>
                <a:latin typeface="Times New Roman"/>
              </a:rPr>
              <a:t>30</a:t>
            </a:fld>
            <a:endParaRPr/>
          </a:p>
        </p:txBody>
      </p:sp>
      <p:sp>
        <p:nvSpPr>
          <p:cNvPr id="198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12</a:t>
            </a:r>
            <a:endParaRPr dirty="0"/>
          </a:p>
        </p:txBody>
      </p:sp>
      <p:sp>
        <p:nvSpPr>
          <p:cNvPr id="199" name="CustomShape 4"/>
          <p:cNvSpPr/>
          <p:nvPr/>
        </p:nvSpPr>
        <p:spPr>
          <a:xfrm>
            <a:off x="395640" y="908640"/>
            <a:ext cx="8245440" cy="33192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Hallituksen esitys vuoden 2025 - 2026 palkkioiksi</a:t>
            </a: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Hallitus esittää, että palkkiot pidetään kevään 2026 osuuskuntakokoukseen asti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31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13 </a:t>
            </a:r>
            <a:endParaRPr dirty="0"/>
          </a:p>
        </p:txBody>
      </p:sp>
      <p:sp>
        <p:nvSpPr>
          <p:cNvPr id="203" name="CustomShape 4"/>
          <p:cNvSpPr/>
          <p:nvPr/>
        </p:nvSpPr>
        <p:spPr>
          <a:xfrm>
            <a:off x="428760" y="983520"/>
            <a:ext cx="813708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>
                <a:solidFill>
                  <a:srgbClr val="3333CC"/>
                </a:solidFill>
                <a:latin typeface="Times New Roman"/>
              </a:rPr>
              <a:t>13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Hallitusvalinnat. </a:t>
            </a:r>
            <a:endParaRPr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5283780D-655A-4F59-A9C9-28C2772D5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38930"/>
              </p:ext>
            </p:extLst>
          </p:nvPr>
        </p:nvGraphicFramePr>
        <p:xfrm>
          <a:off x="827584" y="1635840"/>
          <a:ext cx="697991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448">
                  <a:extLst>
                    <a:ext uri="{9D8B030D-6E8A-4147-A177-3AD203B41FA5}">
                      <a16:colId xmlns:a16="http://schemas.microsoft.com/office/drawing/2014/main" val="135928915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58448715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3913608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3417180980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Toimi-</a:t>
                      </a:r>
                    </a:p>
                    <a:p>
                      <a:pPr algn="ctr"/>
                      <a:r>
                        <a:rPr lang="fi-FI" dirty="0"/>
                        <a:t>kausi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Läsnä</a:t>
                      </a:r>
                    </a:p>
                    <a:p>
                      <a:pPr algn="ctr"/>
                      <a:r>
                        <a:rPr lang="fi-FI" dirty="0"/>
                        <a:t>kokouksissa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>
                          <a:solidFill>
                            <a:srgbClr val="FF0000"/>
                          </a:solidFill>
                        </a:rPr>
                        <a:t>Ero-</a:t>
                      </a:r>
                    </a:p>
                    <a:p>
                      <a:r>
                        <a:rPr lang="fi-FI" sz="2400" dirty="0">
                          <a:solidFill>
                            <a:srgbClr val="FF0000"/>
                          </a:solidFill>
                        </a:rPr>
                        <a:t>vuoro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0052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Tiia-Liisa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2024 - 2028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/>
                        <a:t>     </a:t>
                      </a:r>
                    </a:p>
                    <a:p>
                      <a:pPr algn="ctr"/>
                      <a:endParaRPr lang="fi-FI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16471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Haapala Teemu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2023 – 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62499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Liukkonen Jorma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2023 - 2027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729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Ketonen Sinikka 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2024 - 2028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i-FI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66529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Pennanen Lauri</a:t>
                      </a:r>
                      <a:endParaRPr kumimoji="0" lang="fi-FI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/>
                        <a:t>2024 - 2028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i-FI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i-FI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7111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32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13 </a:t>
            </a:r>
            <a:endParaRPr dirty="0"/>
          </a:p>
        </p:txBody>
      </p:sp>
      <p:graphicFrame>
        <p:nvGraphicFramePr>
          <p:cNvPr id="8" name="Group 45">
            <a:extLst>
              <a:ext uri="{FF2B5EF4-FFF2-40B4-BE49-F238E27FC236}">
                <a16:creationId xmlns:a16="http://schemas.microsoft.com/office/drawing/2014/main" id="{FB55DAA6-A27A-43B6-BB90-F6A6EF272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564461"/>
              </p:ext>
            </p:extLst>
          </p:nvPr>
        </p:nvGraphicFramePr>
        <p:xfrm>
          <a:off x="604043" y="2924944"/>
          <a:ext cx="7928397" cy="2194560"/>
        </p:xfrm>
        <a:graphic>
          <a:graphicData uri="http://schemas.openxmlformats.org/drawingml/2006/table">
            <a:tbl>
              <a:tblPr/>
              <a:tblGrid>
                <a:gridCol w="3031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Suostumuksensa antaneet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Varajäsen ehdokkaat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Aiempi läsnäolo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kokouksissa 2025-2026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Muut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tehtävät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Stenros Ismo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i-FI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73F4903E-9A84-4376-B4EC-41C66A495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1196752"/>
            <a:ext cx="813752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2000" b="1" dirty="0">
                <a:solidFill>
                  <a:schemeClr val="tx2"/>
                </a:solidFill>
              </a:rPr>
              <a:t>13 §. </a:t>
            </a:r>
            <a:r>
              <a:rPr lang="fi-FI" dirty="0"/>
              <a:t>Hallitusvalinnat, varajäsenvalinnat.</a:t>
            </a:r>
          </a:p>
          <a:p>
            <a:r>
              <a:rPr lang="fi-FI" dirty="0"/>
              <a:t> </a:t>
            </a:r>
          </a:p>
          <a:p>
            <a:pPr lvl="1"/>
            <a:r>
              <a:rPr lang="fi-FI" b="1" dirty="0">
                <a:solidFill>
                  <a:srgbClr val="0070C0"/>
                </a:solidFill>
              </a:rPr>
              <a:t>Valintaan hallitukseen varajäsenet vuosille 2025-2026</a:t>
            </a:r>
          </a:p>
          <a:p>
            <a:pPr lvl="2"/>
            <a:endParaRPr lang="fi-FI" sz="800" b="1" dirty="0">
              <a:solidFill>
                <a:srgbClr val="002060"/>
              </a:solidFill>
            </a:endParaRPr>
          </a:p>
          <a:p>
            <a:pPr lvl="2"/>
            <a:r>
              <a:rPr lang="fi-FI" b="1" dirty="0">
                <a:solidFill>
                  <a:srgbClr val="002060"/>
                </a:solidFill>
              </a:rPr>
              <a:t>1 varajäsentä 1-vuotiselle kaudelle.</a:t>
            </a:r>
          </a:p>
        </p:txBody>
      </p:sp>
    </p:spTree>
    <p:extLst>
      <p:ext uri="{BB962C8B-B14F-4D97-AF65-F5344CB8AC3E}">
        <p14:creationId xmlns:p14="http://schemas.microsoft.com/office/powerpoint/2010/main" val="1062069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20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4373043-B863-4430-8DF4-A3383E9108CB}" type="slidenum">
              <a:rPr lang="fi-FI" sz="1400">
                <a:solidFill>
                  <a:srgbClr val="000000"/>
                </a:solidFill>
                <a:latin typeface="Times New Roman"/>
              </a:rPr>
              <a:t>33</a:t>
            </a:fld>
            <a:endParaRPr/>
          </a:p>
        </p:txBody>
      </p:sp>
      <p:sp>
        <p:nvSpPr>
          <p:cNvPr id="207" name="TextShape 3"/>
          <p:cNvSpPr txBox="1"/>
          <p:nvPr/>
        </p:nvSpPr>
        <p:spPr>
          <a:xfrm>
            <a:off x="61164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14</a:t>
            </a:r>
            <a:endParaRPr dirty="0"/>
          </a:p>
        </p:txBody>
      </p:sp>
      <p:sp>
        <p:nvSpPr>
          <p:cNvPr id="208" name="CustomShape 4"/>
          <p:cNvSpPr/>
          <p:nvPr/>
        </p:nvSpPr>
        <p:spPr>
          <a:xfrm>
            <a:off x="395640" y="1556640"/>
            <a:ext cx="8352720" cy="41137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14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Tilintarkastaja valinnat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Tilintarkastaja Kaarina </a:t>
            </a:r>
            <a:r>
              <a:rPr lang="fi-FI" sz="2000" b="1" dirty="0" err="1">
                <a:solidFill>
                  <a:srgbClr val="000000"/>
                </a:solidFill>
                <a:latin typeface="Times New Roman"/>
              </a:rPr>
              <a:t>Pyydönniemi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, HT on valittu toistaiseksi tehtävään.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Varatilintarkastajaksi on valittu toistaiseksi Kalle Kotka, HT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Päätetään, että Kaarina </a:t>
            </a:r>
            <a:r>
              <a:rPr lang="fi-FI" sz="2800" b="1" dirty="0" err="1">
                <a:solidFill>
                  <a:srgbClr val="3333CC"/>
                </a:solidFill>
                <a:latin typeface="Times New Roman"/>
              </a:rPr>
              <a:t>Pyydönniemi</a:t>
            </a:r>
            <a:r>
              <a:rPr lang="fi-FI" sz="2800" b="1" dirty="0">
                <a:solidFill>
                  <a:srgbClr val="3333CC"/>
                </a:solidFill>
                <a:latin typeface="Times New Roman"/>
              </a:rPr>
              <a:t> ja Kalle Kotka, jatkavat toistaiseksi.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21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6D2F6F3-60A5-4DE9-B8E8-C10B41DBCAB4}" type="slidenum">
              <a:rPr lang="fi-FI" sz="1400">
                <a:solidFill>
                  <a:srgbClr val="000000"/>
                </a:solidFill>
                <a:latin typeface="Times New Roman"/>
              </a:rPr>
              <a:t>34</a:t>
            </a:fld>
            <a:endParaRPr/>
          </a:p>
        </p:txBody>
      </p:sp>
      <p:sp>
        <p:nvSpPr>
          <p:cNvPr id="211" name="TextShape 3"/>
          <p:cNvSpPr txBox="1"/>
          <p:nvPr/>
        </p:nvSpPr>
        <p:spPr>
          <a:xfrm>
            <a:off x="613868" y="443616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		29.4.2025 
 Kokous § 15 </a:t>
            </a:r>
            <a:endParaRPr dirty="0"/>
          </a:p>
        </p:txBody>
      </p:sp>
      <p:sp>
        <p:nvSpPr>
          <p:cNvPr id="212" name="CustomShape 4"/>
          <p:cNvSpPr/>
          <p:nvPr/>
        </p:nvSpPr>
        <p:spPr>
          <a:xfrm>
            <a:off x="323528" y="1570584"/>
            <a:ext cx="8352720" cy="42346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15 §.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Toimintasuunnitelma, toiminnan talousarvio vuodelle 2025-2026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15 a §. Päätetään toimintasuunnitelmasta vuodelle 2025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Esittelee: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Sinikka Ketonen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fi-FI" sz="2400" dirty="0" err="1">
                <a:solidFill>
                  <a:srgbClr val="000000"/>
                </a:solidFill>
                <a:latin typeface="Times New Roman"/>
              </a:rPr>
              <a:t>osk:n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sihteeri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Jaettu monisteena osallistujille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-&gt; luetaan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Ehdotus:</a:t>
            </a:r>
            <a:endParaRPr dirty="0"/>
          </a:p>
          <a:p>
            <a:pPr lvl="1">
              <a:lnSpc>
                <a:spcPct val="100000"/>
              </a:lnSpc>
            </a:pPr>
            <a:r>
              <a:rPr lang="fi-FI" sz="2400" dirty="0">
                <a:solidFill>
                  <a:srgbClr val="3333CC"/>
                </a:solidFill>
                <a:latin typeface="Times New Roman"/>
              </a:rPr>
              <a:t> Hyväksytään hallituksen ehdotus toimintasuunnitelmaksi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685800" y="174664"/>
            <a:ext cx="7772040" cy="93556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29.4.2025
 Kokous § 15 </a:t>
            </a:r>
            <a:endParaRPr dirty="0"/>
          </a:p>
        </p:txBody>
      </p:sp>
      <p:sp>
        <p:nvSpPr>
          <p:cNvPr id="21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15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560E5CE2-F987-4C95-ABB5-8A9AEF641B10}" type="slidenum">
              <a:rPr lang="fi-FI" sz="1400">
                <a:solidFill>
                  <a:srgbClr val="000000"/>
                </a:solidFill>
                <a:latin typeface="Times New Roman"/>
              </a:rPr>
              <a:t>35</a:t>
            </a:fld>
            <a:endParaRPr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87379"/>
            <a:ext cx="8067259" cy="486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2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1207E0B-20F9-4AD7-B1AA-D6B73C44B5A0}" type="slidenum">
              <a:rPr lang="fi-FI" sz="1400">
                <a:solidFill>
                  <a:srgbClr val="000000"/>
                </a:solidFill>
                <a:latin typeface="Times New Roman"/>
              </a:rPr>
              <a:t>36</a:t>
            </a:fld>
            <a:endParaRPr/>
          </a:p>
        </p:txBody>
      </p:sp>
      <p:sp>
        <p:nvSpPr>
          <p:cNvPr id="220" name="TextShape 3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	29.4.2025
 Kokous § 15 </a:t>
            </a:r>
            <a:endParaRPr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57" y="2420888"/>
            <a:ext cx="8338218" cy="2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		 29.4.2025 
 Kokous § 15 </a:t>
            </a:r>
            <a:endParaRPr dirty="0"/>
          </a:p>
        </p:txBody>
      </p:sp>
      <p:sp>
        <p:nvSpPr>
          <p:cNvPr id="222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23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A2234DE-9BA2-452C-8D6C-AB40E9AEB3D9}" type="slidenum">
              <a:rPr lang="fi-FI" sz="1400">
                <a:solidFill>
                  <a:srgbClr val="000000"/>
                </a:solidFill>
                <a:latin typeface="Times New Roman"/>
              </a:rPr>
              <a:t>37</a:t>
            </a:fld>
            <a:endParaRPr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28800"/>
            <a:ext cx="7990656" cy="3999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15 </a:t>
            </a:r>
            <a:endParaRPr dirty="0"/>
          </a:p>
        </p:txBody>
      </p:sp>
      <p:sp>
        <p:nvSpPr>
          <p:cNvPr id="226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27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CE03A265-76AD-4D30-ABA8-289BFDC522A3}" type="slidenum">
              <a:rPr lang="fi-FI" sz="1400">
                <a:solidFill>
                  <a:srgbClr val="000000"/>
                </a:solidFill>
                <a:latin typeface="Times New Roman"/>
              </a:rPr>
              <a:t>38</a:t>
            </a:fld>
            <a:endParaRPr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73259"/>
            <a:ext cx="7860715" cy="348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7772040" cy="1143000"/>
          </a:xfrm>
        </p:spPr>
        <p:txBody>
          <a:bodyPr/>
          <a:lstStyle/>
          <a:p>
            <a:br>
              <a:rPr lang="fi-FI" dirty="0"/>
            </a:b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	29.4.2025
 Kokous § 15</a:t>
            </a:r>
            <a:endParaRPr lang="fi-FI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16283"/>
            <a:ext cx="7560840" cy="196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9692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915640" y="623736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v1</a:t>
            </a:r>
            <a:endParaRPr dirty="0"/>
          </a:p>
        </p:txBody>
      </p:sp>
      <p:sp>
        <p:nvSpPr>
          <p:cNvPr id="23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9F9C57BB-96AB-4EF8-9C61-366D9D08778F}" type="slidenum">
              <a:rPr lang="fi-FI" sz="1400">
                <a:solidFill>
                  <a:srgbClr val="000000"/>
                </a:solidFill>
                <a:latin typeface="Times New Roman"/>
              </a:rPr>
              <a:t>40</a:t>
            </a:fld>
            <a:endParaRPr/>
          </a:p>
        </p:txBody>
      </p:sp>
      <p:sp>
        <p:nvSpPr>
          <p:cNvPr id="231" name="TextShape 3"/>
          <p:cNvSpPr txBox="1"/>
          <p:nvPr/>
        </p:nvSpPr>
        <p:spPr>
          <a:xfrm>
            <a:off x="65016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15 </a:t>
            </a:r>
            <a:endParaRPr dirty="0"/>
          </a:p>
        </p:txBody>
      </p:sp>
      <p:sp>
        <p:nvSpPr>
          <p:cNvPr id="232" name="CustomShape 4"/>
          <p:cNvSpPr/>
          <p:nvPr/>
        </p:nvSpPr>
        <p:spPr>
          <a:xfrm>
            <a:off x="539640" y="1287360"/>
            <a:ext cx="7993080" cy="20714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15 b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Päätetään talousarviosta vuodelle 2025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00" y="1844828"/>
            <a:ext cx="6653504" cy="48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  <a:latin typeface="Times New Roman"/>
              </a:rPr>
              <a:t>Kyläsaareen jätevesiosuuskunta           29.4.2025
 Kokous § 15 </a:t>
            </a:r>
            <a:br>
              <a:rPr lang="fi-FI" dirty="0"/>
            </a:br>
            <a:endParaRPr lang="fi-FI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806074"/>
            <a:ext cx="8002038" cy="327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0645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1400" dirty="0">
                <a:solidFill>
                  <a:srgbClr val="000000"/>
                </a:solidFill>
                <a:latin typeface="Times New Roman"/>
              </a:rPr>
              <a:t>OSK </a:t>
            </a:r>
            <a:r>
              <a:rPr lang="fi-FI" sz="1400" dirty="0" err="1">
                <a:solidFill>
                  <a:srgbClr val="000000"/>
                </a:solidFill>
                <a:latin typeface="Times New Roman"/>
              </a:rPr>
              <a:t>kok</a:t>
            </a:r>
            <a:r>
              <a:rPr lang="fi-FI" sz="1400" dirty="0">
                <a:solidFill>
                  <a:srgbClr val="000000"/>
                </a:solidFill>
                <a:latin typeface="Times New Roman"/>
              </a:rPr>
              <a:t> esitys v2</a:t>
            </a:r>
            <a:endParaRPr dirty="0"/>
          </a:p>
        </p:txBody>
      </p:sp>
      <p:sp>
        <p:nvSpPr>
          <p:cNvPr id="23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49E0C1A7-BA1C-4E4E-BB8D-CB10F4D3C9BA}" type="slidenum">
              <a:rPr lang="fi-FI" sz="1400">
                <a:solidFill>
                  <a:srgbClr val="000000"/>
                </a:solidFill>
                <a:latin typeface="Times New Roman"/>
              </a:rPr>
              <a:t>42</a:t>
            </a:fld>
            <a:endParaRPr/>
          </a:p>
        </p:txBody>
      </p:sp>
      <p:sp>
        <p:nvSpPr>
          <p:cNvPr id="235" name="TextShape 3"/>
          <p:cNvSpPr txBox="1"/>
          <p:nvPr/>
        </p:nvSpPr>
        <p:spPr>
          <a:xfrm>
            <a:off x="685800" y="404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29.4.2025
 Kokous § 16</a:t>
            </a:r>
            <a:endParaRPr dirty="0"/>
          </a:p>
        </p:txBody>
      </p:sp>
      <p:sp>
        <p:nvSpPr>
          <p:cNvPr id="236" name="CustomShape 4"/>
          <p:cNvSpPr/>
          <p:nvPr/>
        </p:nvSpPr>
        <p:spPr>
          <a:xfrm>
            <a:off x="873091" y="4509120"/>
            <a:ext cx="7776720" cy="8218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23.4.2023 esitetty jälkiliittyjä hinta voimassa kevään 2026 osuuskunnan kokoukseen asti.</a:t>
            </a:r>
            <a:endParaRPr dirty="0"/>
          </a:p>
        </p:txBody>
      </p:sp>
      <p:sp>
        <p:nvSpPr>
          <p:cNvPr id="237" name="CustomShape 5"/>
          <p:cNvSpPr/>
          <p:nvPr/>
        </p:nvSpPr>
        <p:spPr>
          <a:xfrm>
            <a:off x="572400" y="1052640"/>
            <a:ext cx="8066160" cy="730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16 § Päätetään jälkiliittymän Perushinta vuosille 2025 - 2026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3333CC"/>
                </a:solidFill>
                <a:latin typeface="Times New Roman"/>
              </a:rPr>
              <a:t>Esittelee: J Liukkonen, </a:t>
            </a:r>
            <a:r>
              <a:rPr lang="fi-FI" dirty="0" err="1">
                <a:solidFill>
                  <a:srgbClr val="3333CC"/>
                </a:solidFill>
                <a:latin typeface="Times New Roman"/>
              </a:rPr>
              <a:t>osk:n</a:t>
            </a:r>
            <a:r>
              <a:rPr lang="fi-FI" dirty="0">
                <a:solidFill>
                  <a:srgbClr val="3333CC"/>
                </a:solidFill>
                <a:latin typeface="Times New Roman"/>
              </a:rPr>
              <a:t> pj</a:t>
            </a:r>
            <a:endParaRPr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76872"/>
            <a:ext cx="8370393" cy="185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17
</a:t>
            </a: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17 § Päätetään osuuskunnan Hinnasto vuosille 2025 - 2026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240" name="TextShape 3"/>
          <p:cNvSpPr txBox="1"/>
          <p:nvPr/>
        </p:nvSpPr>
        <p:spPr>
          <a:xfrm>
            <a:off x="6804248" y="6389012"/>
            <a:ext cx="1653592" cy="31634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43</a:t>
            </a:fld>
            <a:endParaRPr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929351"/>
            <a:ext cx="6324600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0617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17
</a:t>
            </a: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17 § Päätetään osuuskunnan Hinnasto vuosille 2025 - 2026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239" name="TextShape 2"/>
          <p:cNvSpPr txBox="1"/>
          <p:nvPr/>
        </p:nvSpPr>
        <p:spPr>
          <a:xfrm>
            <a:off x="735384" y="4725144"/>
            <a:ext cx="7918648" cy="864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esittää, että 23.4.2023 esitetty hinnasto voimassa kevään 2026 osuuskunnan kokoukseen asti.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40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44</a:t>
            </a:fld>
            <a:endParaRPr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76872"/>
            <a:ext cx="8370393" cy="185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07C3EE3-4B38-429C-9F93-8186EA0EA1EE}" type="slidenum">
              <a:rPr lang="fi-FI" sz="1400">
                <a:solidFill>
                  <a:srgbClr val="000000"/>
                </a:solidFill>
                <a:latin typeface="Times New Roman"/>
              </a:rPr>
              <a:t>45</a:t>
            </a:fld>
            <a:endParaRPr/>
          </a:p>
        </p:txBody>
      </p:sp>
      <p:sp>
        <p:nvSpPr>
          <p:cNvPr id="242" name="TextShape 2"/>
          <p:cNvSpPr txBox="1"/>
          <p:nvPr/>
        </p:nvSpPr>
        <p:spPr>
          <a:xfrm>
            <a:off x="721440" y="33264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29.4.2025
 Kokous § 18  </a:t>
            </a:r>
            <a:endParaRPr dirty="0"/>
          </a:p>
        </p:txBody>
      </p:sp>
      <p:sp>
        <p:nvSpPr>
          <p:cNvPr id="243" name="CustomShape 3"/>
          <p:cNvSpPr/>
          <p:nvPr/>
        </p:nvSpPr>
        <p:spPr>
          <a:xfrm>
            <a:off x="611280" y="893880"/>
            <a:ext cx="7992720" cy="4561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18 §. Täydennysrakentaminen</a:t>
            </a:r>
            <a:endParaRPr dirty="0"/>
          </a:p>
        </p:txBody>
      </p:sp>
      <p:sp>
        <p:nvSpPr>
          <p:cNvPr id="244" name="CustomShape 4"/>
          <p:cNvSpPr/>
          <p:nvPr/>
        </p:nvSpPr>
        <p:spPr>
          <a:xfrm>
            <a:off x="616320" y="1653840"/>
            <a:ext cx="7846560" cy="2010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 lang="fi-FI" b="1" dirty="0">
                <a:solidFill>
                  <a:srgbClr val="000000"/>
                </a:solidFill>
                <a:latin typeface="Times New Roman"/>
                <a:ea typeface="Times New Roman"/>
              </a:rPr>
              <a:t>18 a §. Jälkiliittyjälisä vuosille 2025 - 2026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Ehdotus: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  <a:ea typeface="Times New Roman"/>
              </a:rPr>
              <a:t>•Valtuutetaan hallitus päättämään tapauskohtainen jälkiliittyjälisä sääntöjen ja hinnoitteluperiaatteiden mukaan.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45" name="CustomShape 5"/>
          <p:cNvSpPr/>
          <p:nvPr/>
        </p:nvSpPr>
        <p:spPr>
          <a:xfrm>
            <a:off x="611640" y="3717000"/>
            <a:ext cx="8064360" cy="20106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b="1" dirty="0">
                <a:solidFill>
                  <a:srgbClr val="000000"/>
                </a:solidFill>
                <a:latin typeface="Times New Roman"/>
              </a:rPr>
              <a:t>18 b §. Täydennysrakentaminen ja toteutuspäätökset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Ehdotus: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dirty="0">
                <a:solidFill>
                  <a:srgbClr val="000000"/>
                </a:solidFill>
                <a:latin typeface="Times New Roman"/>
              </a:rPr>
              <a:t>•Myönnetään hallitukselle valtuudet päättää tapauskohtainen kustannukset kattava hinta ja sopimusehdot sääntöjen sekä hinnoittelu- ja toimintaperiaatteiden mukaan sekä toteuttamaan mahdolliset rakentamiset.</a:t>
            </a:r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D597798F-58A3-4EFC-AEA9-2DB30C0CE925}" type="slidenum">
              <a:rPr lang="fi-FI" sz="1400">
                <a:solidFill>
                  <a:srgbClr val="000000"/>
                </a:solidFill>
                <a:latin typeface="Times New Roman"/>
              </a:rPr>
              <a:t>46</a:t>
            </a:fld>
            <a:endParaRPr/>
          </a:p>
        </p:txBody>
      </p:sp>
      <p:sp>
        <p:nvSpPr>
          <p:cNvPr id="247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19</a:t>
            </a:r>
            <a:endParaRPr dirty="0"/>
          </a:p>
        </p:txBody>
      </p:sp>
      <p:sp>
        <p:nvSpPr>
          <p:cNvPr id="248" name="CustomShape 3"/>
          <p:cNvSpPr/>
          <p:nvPr/>
        </p:nvSpPr>
        <p:spPr>
          <a:xfrm>
            <a:off x="611280" y="1413000"/>
            <a:ext cx="7992720" cy="3261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000000"/>
                </a:solidFill>
                <a:latin typeface="Times New Roman"/>
              </a:rPr>
              <a:t>19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Kokouskutsujen julkaiseminen ja tiedottaminen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000" dirty="0">
                <a:solidFill>
                  <a:srgbClr val="3333CC"/>
                </a:solidFill>
                <a:latin typeface="Times New Roman"/>
              </a:rPr>
              <a:t>Ehdotus: </a:t>
            </a:r>
            <a:endParaRPr dirty="0"/>
          </a:p>
          <a:p>
            <a:pPr lvl="1">
              <a:lnSpc>
                <a:spcPct val="100000"/>
              </a:lnSpc>
            </a:pPr>
            <a:r>
              <a:rPr lang="fi-FI" sz="2000" b="1" dirty="0">
                <a:solidFill>
                  <a:srgbClr val="3333CC"/>
                </a:solidFill>
                <a:latin typeface="Times New Roman"/>
              </a:rPr>
              <a:t>Päätetään jatkaa Satakunnan Kansan ilmoituksilla sekä sähköposti- ja ilmoitustauluilmoituksilla.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lvl="1">
              <a:lnSpc>
                <a:spcPct val="100000"/>
              </a:lnSpc>
            </a:pPr>
            <a:r>
              <a:rPr lang="fi-FI" sz="2000" dirty="0">
                <a:solidFill>
                  <a:srgbClr val="000000"/>
                </a:solidFill>
                <a:latin typeface="Times New Roman"/>
              </a:rPr>
              <a:t> Lisäksi tietoa annetaan ”Kyläsaari” nettisivuilla: </a:t>
            </a: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www.kylasaari.com 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000" b="1" dirty="0">
                <a:solidFill>
                  <a:srgbClr val="000000"/>
                </a:solidFill>
                <a:latin typeface="Times New Roman"/>
              </a:rPr>
              <a:t>   </a:t>
            </a:r>
            <a:r>
              <a:rPr lang="fi-FI" sz="2000" dirty="0">
                <a:solidFill>
                  <a:srgbClr val="000000"/>
                </a:solidFill>
                <a:latin typeface="Times New Roman"/>
              </a:rPr>
              <a:t>ja  sähköposti-ilmoitukset niille, joilta on saatu osoitteet.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7398C996-0B5B-49A5-B9CB-953E2F97F43A}" type="slidenum">
              <a:rPr lang="fi-FI" sz="1400">
                <a:solidFill>
                  <a:srgbClr val="000000"/>
                </a:solidFill>
                <a:latin typeface="Times New Roman"/>
              </a:rPr>
              <a:t>47</a:t>
            </a:fld>
            <a:endParaRPr/>
          </a:p>
        </p:txBody>
      </p:sp>
      <p:sp>
        <p:nvSpPr>
          <p:cNvPr id="250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fi-FI" sz="1600" dirty="0">
                <a:solidFill>
                  <a:srgbClr val="000000"/>
                </a:solidFill>
                <a:latin typeface="Times New Roman"/>
              </a:rPr>
              <a:t>Kyläsaareen jätevesiosuuskunta           29.4.2025
 Kokous § 20</a:t>
            </a:r>
            <a:endParaRPr dirty="0"/>
          </a:p>
        </p:txBody>
      </p:sp>
      <p:sp>
        <p:nvSpPr>
          <p:cNvPr id="251" name="CustomShape 3"/>
          <p:cNvSpPr/>
          <p:nvPr/>
        </p:nvSpPr>
        <p:spPr>
          <a:xfrm>
            <a:off x="611280" y="1268640"/>
            <a:ext cx="7992720" cy="30164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i-FI" sz="2400" b="1" dirty="0">
                <a:solidFill>
                  <a:srgbClr val="3333CC"/>
                </a:solidFill>
                <a:latin typeface="Times New Roman"/>
              </a:rPr>
              <a:t>20 §. 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Kokouksen päättäminen</a:t>
            </a: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Klo: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i-FI" sz="2400" dirty="0">
                <a:solidFill>
                  <a:srgbClr val="000000"/>
                </a:solidFill>
                <a:latin typeface="Times New Roman"/>
              </a:rPr>
              <a:t>Hallitus ja isännöitsijä Jarno </a:t>
            </a:r>
            <a:r>
              <a:rPr lang="fi-FI" sz="2400" dirty="0" err="1">
                <a:solidFill>
                  <a:srgbClr val="000000"/>
                </a:solidFill>
                <a:latin typeface="Times New Roman"/>
              </a:rPr>
              <a:t>Norgård</a:t>
            </a:r>
            <a:r>
              <a:rPr lang="fi-FI" sz="2400" dirty="0">
                <a:solidFill>
                  <a:srgbClr val="000000"/>
                </a:solidFill>
                <a:latin typeface="Times New Roman"/>
              </a:rPr>
              <a:t> kiittää kaikkia kokouksen toimijoita, osakkaita ja osallistujia sekä pyrkii hoitamaan kaikki tehtävänsä luottamuksellisesti ja tarmokkaasti kaikkien yhteiseksi hyväksi kuten tähänkin asti.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1948</Words>
  <Application>Microsoft Office PowerPoint</Application>
  <PresentationFormat>Näytössä katseltava diaesitys (4:3)</PresentationFormat>
  <Paragraphs>489</Paragraphs>
  <Slides>47</Slides>
  <Notes>35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47</vt:i4>
      </vt:variant>
    </vt:vector>
  </HeadingPairs>
  <TitlesOfParts>
    <vt:vector size="53" baseType="lpstr">
      <vt:lpstr>Arial</vt:lpstr>
      <vt:lpstr>Calibri</vt:lpstr>
      <vt:lpstr>StarSymbol</vt:lpstr>
      <vt:lpstr>Times New Roman</vt:lpstr>
      <vt:lpstr>Office Theme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29.4.2025
 Kokous § 8a, Toimintakertomus </vt:lpstr>
      <vt:lpstr>PowerPoint-esitys</vt:lpstr>
      <vt:lpstr>Kyläsaareen jätevesiosuuskunta   29.4.2025
 Kokous § 8b Esitellään taustaksi Budjetti 2024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Kyläsaareen jätevesiosuuskunta           29.4.2025
 Kokous § 8c (alku s. 1)</vt:lpstr>
      <vt:lpstr>PowerPoint-esitys</vt:lpstr>
      <vt:lpstr>Kyläsaareen jätevesiosuuskunta           29.4.2025
 Kokous § 8c (loppu s. 2) </vt:lpstr>
      <vt:lpstr>PowerPoint-esitys</vt:lpstr>
      <vt:lpstr>Kyläsaareen jätevesiosuuskunta           29.4.2025
 Kokous § 8c ja 8d tilitilanne </vt:lpstr>
      <vt:lpstr>Kyläsaareen jätevesiosuuskunta           29.4.2025
 Kokous § 8c ja 8d tilitilanne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 </vt:lpstr>
      <vt:lpstr>PowerPoint-esitys</vt:lpstr>
      <vt:lpstr>Kyläsaareen jätevesiosuuskunta           29.4.2025
 Kokous § 15 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Käyttäjä</dc:creator>
  <cp:lastModifiedBy>Jorma Liukkonen</cp:lastModifiedBy>
  <cp:revision>70</cp:revision>
  <cp:lastPrinted>2024-03-27T13:02:53Z</cp:lastPrinted>
  <dcterms:modified xsi:type="dcterms:W3CDTF">2025-04-29T14:40:39Z</dcterms:modified>
</cp:coreProperties>
</file>